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67" r:id="rId2"/>
    <p:sldId id="271" r:id="rId3"/>
    <p:sldId id="272"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52"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城 象栄" initials="t" lastIdx="1" clrIdx="0"/>
  <p:cmAuthor id="2" name="藤原 博良" initials="藤原"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ECDC"/>
    <a:srgbClr val="B1E5DC"/>
    <a:srgbClr val="D9F3EF"/>
    <a:srgbClr val="00FFCC"/>
    <a:srgbClr val="3FBBA6"/>
    <a:srgbClr val="47C982"/>
    <a:srgbClr val="F082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16" autoAdjust="0"/>
    <p:restoredTop sz="94660"/>
  </p:normalViewPr>
  <p:slideViewPr>
    <p:cSldViewPr>
      <p:cViewPr varScale="1">
        <p:scale>
          <a:sx n="81" d="100"/>
          <a:sy n="81" d="100"/>
        </p:scale>
        <p:origin x="3240" y="102"/>
      </p:cViewPr>
      <p:guideLst>
        <p:guide orient="horz" pos="3052"/>
        <p:guide pos="2160"/>
      </p:guideLst>
    </p:cSldViewPr>
  </p:slideViewPr>
  <p:notesTextViewPr>
    <p:cViewPr>
      <p:scale>
        <a:sx n="1" d="1"/>
        <a:sy n="1" d="1"/>
      </p:scale>
      <p:origin x="0" y="0"/>
    </p:cViewPr>
  </p:notesTextViewPr>
  <p:sorterViewPr>
    <p:cViewPr>
      <p:scale>
        <a:sx n="100" d="100"/>
        <a:sy n="100" d="100"/>
      </p:scale>
      <p:origin x="0" y="0"/>
    </p:cViewPr>
  </p:sorterViewPr>
  <p:gridSpacing cx="360000" cy="3600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8475"/>
          </a:xfrm>
          <a:prstGeom prst="rect">
            <a:avLst/>
          </a:prstGeom>
        </p:spPr>
        <p:txBody>
          <a:bodyPr vert="horz" lIns="91407" tIns="45705" rIns="91407"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8475"/>
          </a:xfrm>
          <a:prstGeom prst="rect">
            <a:avLst/>
          </a:prstGeom>
        </p:spPr>
        <p:txBody>
          <a:bodyPr vert="horz" lIns="91407" tIns="45705" rIns="91407" bIns="45705" rtlCol="0"/>
          <a:lstStyle>
            <a:lvl1pPr algn="r">
              <a:defRPr sz="1200"/>
            </a:lvl1pPr>
          </a:lstStyle>
          <a:p>
            <a:fld id="{2F626A2D-0089-4B26-AA42-1CC6887ECB7E}" type="datetimeFigureOut">
              <a:rPr kumimoji="1" lang="ja-JP" altLang="en-US" smtClean="0"/>
              <a:t>2021/8/10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07" tIns="45705" rIns="91407" bIns="45705" rtlCol="0" anchor="ctr"/>
          <a:lstStyle/>
          <a:p>
            <a:endParaRPr lang="ja-JP" altLang="en-US"/>
          </a:p>
        </p:txBody>
      </p:sp>
      <p:sp>
        <p:nvSpPr>
          <p:cNvPr id="5" name="ノート プレースホルダー 4"/>
          <p:cNvSpPr>
            <a:spLocks noGrp="1"/>
          </p:cNvSpPr>
          <p:nvPr>
            <p:ph type="body" sz="quarter" idx="3"/>
          </p:nvPr>
        </p:nvSpPr>
        <p:spPr>
          <a:xfrm>
            <a:off x="681040" y="4783140"/>
            <a:ext cx="5445125" cy="3913187"/>
          </a:xfrm>
          <a:prstGeom prst="rect">
            <a:avLst/>
          </a:prstGeom>
        </p:spPr>
        <p:txBody>
          <a:bodyPr vert="horz" lIns="91407" tIns="45705" rIns="91407"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5"/>
            <a:ext cx="2949575" cy="498475"/>
          </a:xfrm>
          <a:prstGeom prst="rect">
            <a:avLst/>
          </a:prstGeom>
        </p:spPr>
        <p:txBody>
          <a:bodyPr vert="horz" lIns="91407" tIns="45705" rIns="91407"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8475"/>
          </a:xfrm>
          <a:prstGeom prst="rect">
            <a:avLst/>
          </a:prstGeom>
        </p:spPr>
        <p:txBody>
          <a:bodyPr vert="horz" lIns="91407" tIns="45705" rIns="91407" bIns="45705" rtlCol="0" anchor="b"/>
          <a:lstStyle>
            <a:lvl1pPr algn="r">
              <a:defRPr sz="1200"/>
            </a:lvl1pPr>
          </a:lstStyle>
          <a:p>
            <a:fld id="{714426E2-353B-4511-91A4-04E7CA0F44CC}" type="slidenum">
              <a:rPr kumimoji="1" lang="ja-JP" altLang="en-US" smtClean="0"/>
              <a:t>‹#›</a:t>
            </a:fld>
            <a:endParaRPr kumimoji="1" lang="ja-JP" altLang="en-US"/>
          </a:p>
        </p:txBody>
      </p:sp>
    </p:spTree>
    <p:extLst>
      <p:ext uri="{BB962C8B-B14F-4D97-AF65-F5344CB8AC3E}">
        <p14:creationId xmlns:p14="http://schemas.microsoft.com/office/powerpoint/2010/main" val="34334983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499"/>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5"/>
            <a:ext cx="5143500" cy="2391656"/>
          </a:xfrm>
        </p:spPr>
        <p:txBody>
          <a:bodyPr/>
          <a:lstStyle>
            <a:lvl1pPr marL="0" indent="0" algn="ctr">
              <a:buNone/>
              <a:defRPr sz="1800"/>
            </a:lvl1pPr>
            <a:lvl2pPr marL="342838" indent="0" algn="ctr">
              <a:buNone/>
              <a:defRPr sz="1499"/>
            </a:lvl2pPr>
            <a:lvl3pPr marL="685678" indent="0" algn="ctr">
              <a:buNone/>
              <a:defRPr sz="1351"/>
            </a:lvl3pPr>
            <a:lvl4pPr marL="1028518" indent="0" algn="ctr">
              <a:buNone/>
              <a:defRPr sz="1200"/>
            </a:lvl4pPr>
            <a:lvl5pPr marL="1371358" indent="0" algn="ctr">
              <a:buNone/>
              <a:defRPr sz="1200"/>
            </a:lvl5pPr>
            <a:lvl6pPr marL="1714199" indent="0" algn="ctr">
              <a:buNone/>
              <a:defRPr sz="1200"/>
            </a:lvl6pPr>
            <a:lvl7pPr marL="2057038" indent="0" algn="ctr">
              <a:buNone/>
              <a:defRPr sz="1200"/>
            </a:lvl7pPr>
            <a:lvl8pPr marL="2399876" indent="0" algn="ctr">
              <a:buNone/>
              <a:defRPr sz="1200"/>
            </a:lvl8pPr>
            <a:lvl9pPr marL="2742716"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D48431C-19D3-4E1D-9E03-901C7515D144}"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5A7DECE-A3F5-4974-ACCE-E5A8D5BDB369}" type="slidenum">
              <a:rPr kumimoji="1" lang="ja-JP" altLang="en-US" smtClean="0"/>
              <a:t>‹#›</a:t>
            </a:fld>
            <a:endParaRPr kumimoji="1" lang="ja-JP" altLang="en-US"/>
          </a:p>
        </p:txBody>
      </p:sp>
    </p:spTree>
    <p:extLst>
      <p:ext uri="{BB962C8B-B14F-4D97-AF65-F5344CB8AC3E}">
        <p14:creationId xmlns:p14="http://schemas.microsoft.com/office/powerpoint/2010/main" val="135551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48431C-19D3-4E1D-9E03-901C7515D144}"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5A7DECE-A3F5-4974-ACCE-E5A8D5BDB369}" type="slidenum">
              <a:rPr kumimoji="1" lang="ja-JP" altLang="en-US" smtClean="0"/>
              <a:t>‹#›</a:t>
            </a:fld>
            <a:endParaRPr kumimoji="1" lang="ja-JP" altLang="en-US"/>
          </a:p>
        </p:txBody>
      </p:sp>
    </p:spTree>
    <p:extLst>
      <p:ext uri="{BB962C8B-B14F-4D97-AF65-F5344CB8AC3E}">
        <p14:creationId xmlns:p14="http://schemas.microsoft.com/office/powerpoint/2010/main" val="286843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7"/>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7"/>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48431C-19D3-4E1D-9E03-901C7515D144}"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5A7DECE-A3F5-4974-ACCE-E5A8D5BDB369}" type="slidenum">
              <a:rPr kumimoji="1" lang="ja-JP" altLang="en-US" smtClean="0"/>
              <a:t>‹#›</a:t>
            </a:fld>
            <a:endParaRPr kumimoji="1" lang="ja-JP" altLang="en-US"/>
          </a:p>
        </p:txBody>
      </p:sp>
    </p:spTree>
    <p:extLst>
      <p:ext uri="{BB962C8B-B14F-4D97-AF65-F5344CB8AC3E}">
        <p14:creationId xmlns:p14="http://schemas.microsoft.com/office/powerpoint/2010/main" val="1122118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48431C-19D3-4E1D-9E03-901C7515D144}"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5A7DECE-A3F5-4974-ACCE-E5A8D5BDB369}" type="slidenum">
              <a:rPr kumimoji="1" lang="ja-JP" altLang="en-US" smtClean="0"/>
              <a:t>‹#›</a:t>
            </a:fld>
            <a:endParaRPr kumimoji="1" lang="ja-JP" altLang="en-US"/>
          </a:p>
        </p:txBody>
      </p:sp>
    </p:spTree>
    <p:extLst>
      <p:ext uri="{BB962C8B-B14F-4D97-AF65-F5344CB8AC3E}">
        <p14:creationId xmlns:p14="http://schemas.microsoft.com/office/powerpoint/2010/main" val="3566063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20" y="2469624"/>
            <a:ext cx="5915025" cy="4120620"/>
          </a:xfrm>
        </p:spPr>
        <p:txBody>
          <a:bodyPr anchor="b"/>
          <a:lstStyle>
            <a:lvl1pPr>
              <a:defRPr sz="44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20" y="6629226"/>
            <a:ext cx="5915025" cy="2166938"/>
          </a:xfrm>
        </p:spPr>
        <p:txBody>
          <a:bodyPr/>
          <a:lstStyle>
            <a:lvl1pPr marL="0" indent="0">
              <a:buNone/>
              <a:defRPr sz="1800">
                <a:solidFill>
                  <a:schemeClr val="tx1"/>
                </a:solidFill>
              </a:defRPr>
            </a:lvl1pPr>
            <a:lvl2pPr marL="342838" indent="0">
              <a:buNone/>
              <a:defRPr sz="1499">
                <a:solidFill>
                  <a:schemeClr val="tx1">
                    <a:tint val="75000"/>
                  </a:schemeClr>
                </a:solidFill>
              </a:defRPr>
            </a:lvl2pPr>
            <a:lvl3pPr marL="685678" indent="0">
              <a:buNone/>
              <a:defRPr sz="1351">
                <a:solidFill>
                  <a:schemeClr val="tx1">
                    <a:tint val="75000"/>
                  </a:schemeClr>
                </a:solidFill>
              </a:defRPr>
            </a:lvl3pPr>
            <a:lvl4pPr marL="1028518" indent="0">
              <a:buNone/>
              <a:defRPr sz="1200">
                <a:solidFill>
                  <a:schemeClr val="tx1">
                    <a:tint val="75000"/>
                  </a:schemeClr>
                </a:solidFill>
              </a:defRPr>
            </a:lvl4pPr>
            <a:lvl5pPr marL="1371358" indent="0">
              <a:buNone/>
              <a:defRPr sz="1200">
                <a:solidFill>
                  <a:schemeClr val="tx1">
                    <a:tint val="75000"/>
                  </a:schemeClr>
                </a:solidFill>
              </a:defRPr>
            </a:lvl5pPr>
            <a:lvl6pPr marL="1714199" indent="0">
              <a:buNone/>
              <a:defRPr sz="1200">
                <a:solidFill>
                  <a:schemeClr val="tx1">
                    <a:tint val="75000"/>
                  </a:schemeClr>
                </a:solidFill>
              </a:defRPr>
            </a:lvl6pPr>
            <a:lvl7pPr marL="2057038" indent="0">
              <a:buNone/>
              <a:defRPr sz="1200">
                <a:solidFill>
                  <a:schemeClr val="tx1">
                    <a:tint val="75000"/>
                  </a:schemeClr>
                </a:solidFill>
              </a:defRPr>
            </a:lvl7pPr>
            <a:lvl8pPr marL="2399876" indent="0">
              <a:buNone/>
              <a:defRPr sz="1200">
                <a:solidFill>
                  <a:schemeClr val="tx1">
                    <a:tint val="75000"/>
                  </a:schemeClr>
                </a:solidFill>
              </a:defRPr>
            </a:lvl8pPr>
            <a:lvl9pPr marL="2742716"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D48431C-19D3-4E1D-9E03-901C7515D144}"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5A7DECE-A3F5-4974-ACCE-E5A8D5BDB369}" type="slidenum">
              <a:rPr kumimoji="1" lang="ja-JP" altLang="en-US" smtClean="0"/>
              <a:t>‹#›</a:t>
            </a:fld>
            <a:endParaRPr kumimoji="1" lang="ja-JP" altLang="en-US"/>
          </a:p>
        </p:txBody>
      </p:sp>
    </p:spTree>
    <p:extLst>
      <p:ext uri="{BB962C8B-B14F-4D97-AF65-F5344CB8AC3E}">
        <p14:creationId xmlns:p14="http://schemas.microsoft.com/office/powerpoint/2010/main" val="189942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9"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D48431C-19D3-4E1D-9E03-901C7515D144}" type="datetimeFigureOut">
              <a:rPr kumimoji="1" lang="ja-JP" altLang="en-US" smtClean="0"/>
              <a:t>2021/8/10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5A7DECE-A3F5-4974-ACCE-E5A8D5BDB369}" type="slidenum">
              <a:rPr kumimoji="1" lang="ja-JP" altLang="en-US" smtClean="0"/>
              <a:t>‹#›</a:t>
            </a:fld>
            <a:endParaRPr kumimoji="1" lang="ja-JP" altLang="en-US"/>
          </a:p>
        </p:txBody>
      </p:sp>
    </p:spTree>
    <p:extLst>
      <p:ext uri="{BB962C8B-B14F-4D97-AF65-F5344CB8AC3E}">
        <p14:creationId xmlns:p14="http://schemas.microsoft.com/office/powerpoint/2010/main" val="3602413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5" y="527406"/>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5" y="2428350"/>
            <a:ext cx="2901255" cy="1190095"/>
          </a:xfrm>
        </p:spPr>
        <p:txBody>
          <a:bodyPr anchor="b"/>
          <a:lstStyle>
            <a:lvl1pPr marL="0" indent="0">
              <a:buNone/>
              <a:defRPr sz="1800" b="1"/>
            </a:lvl1pPr>
            <a:lvl2pPr marL="342838" indent="0">
              <a:buNone/>
              <a:defRPr sz="1499" b="1"/>
            </a:lvl2pPr>
            <a:lvl3pPr marL="685678" indent="0">
              <a:buNone/>
              <a:defRPr sz="1351" b="1"/>
            </a:lvl3pPr>
            <a:lvl4pPr marL="1028518" indent="0">
              <a:buNone/>
              <a:defRPr sz="1200" b="1"/>
            </a:lvl4pPr>
            <a:lvl5pPr marL="1371358" indent="0">
              <a:buNone/>
              <a:defRPr sz="1200" b="1"/>
            </a:lvl5pPr>
            <a:lvl6pPr marL="1714199" indent="0">
              <a:buNone/>
              <a:defRPr sz="1200" b="1"/>
            </a:lvl6pPr>
            <a:lvl7pPr marL="2057038" indent="0">
              <a:buNone/>
              <a:defRPr sz="1200" b="1"/>
            </a:lvl7pPr>
            <a:lvl8pPr marL="2399876" indent="0">
              <a:buNone/>
              <a:defRPr sz="1200" b="1"/>
            </a:lvl8pPr>
            <a:lvl9pPr marL="2742716"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5" y="3618443"/>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6" y="2428350"/>
            <a:ext cx="2915543" cy="1190095"/>
          </a:xfrm>
        </p:spPr>
        <p:txBody>
          <a:bodyPr anchor="b"/>
          <a:lstStyle>
            <a:lvl1pPr marL="0" indent="0">
              <a:buNone/>
              <a:defRPr sz="1800" b="1"/>
            </a:lvl1pPr>
            <a:lvl2pPr marL="342838" indent="0">
              <a:buNone/>
              <a:defRPr sz="1499" b="1"/>
            </a:lvl2pPr>
            <a:lvl3pPr marL="685678" indent="0">
              <a:buNone/>
              <a:defRPr sz="1351" b="1"/>
            </a:lvl3pPr>
            <a:lvl4pPr marL="1028518" indent="0">
              <a:buNone/>
              <a:defRPr sz="1200" b="1"/>
            </a:lvl4pPr>
            <a:lvl5pPr marL="1371358" indent="0">
              <a:buNone/>
              <a:defRPr sz="1200" b="1"/>
            </a:lvl5pPr>
            <a:lvl6pPr marL="1714199" indent="0">
              <a:buNone/>
              <a:defRPr sz="1200" b="1"/>
            </a:lvl6pPr>
            <a:lvl7pPr marL="2057038" indent="0">
              <a:buNone/>
              <a:defRPr sz="1200" b="1"/>
            </a:lvl7pPr>
            <a:lvl8pPr marL="2399876" indent="0">
              <a:buNone/>
              <a:defRPr sz="1200" b="1"/>
            </a:lvl8pPr>
            <a:lvl9pPr marL="2742716"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6" y="3618443"/>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D48431C-19D3-4E1D-9E03-901C7515D144}" type="datetimeFigureOut">
              <a:rPr kumimoji="1" lang="ja-JP" altLang="en-US" smtClean="0"/>
              <a:t>2021/8/10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5A7DECE-A3F5-4974-ACCE-E5A8D5BDB369}" type="slidenum">
              <a:rPr kumimoji="1" lang="ja-JP" altLang="en-US" smtClean="0"/>
              <a:t>‹#›</a:t>
            </a:fld>
            <a:endParaRPr kumimoji="1" lang="ja-JP" altLang="en-US"/>
          </a:p>
        </p:txBody>
      </p:sp>
    </p:spTree>
    <p:extLst>
      <p:ext uri="{BB962C8B-B14F-4D97-AF65-F5344CB8AC3E}">
        <p14:creationId xmlns:p14="http://schemas.microsoft.com/office/powerpoint/2010/main" val="1811109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D48431C-19D3-4E1D-9E03-901C7515D144}" type="datetimeFigureOut">
              <a:rPr kumimoji="1" lang="ja-JP" altLang="en-US" smtClean="0"/>
              <a:t>2021/8/10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5A7DECE-A3F5-4974-ACCE-E5A8D5BDB369}" type="slidenum">
              <a:rPr kumimoji="1" lang="ja-JP" altLang="en-US" smtClean="0"/>
              <a:t>‹#›</a:t>
            </a:fld>
            <a:endParaRPr kumimoji="1" lang="ja-JP" altLang="en-US"/>
          </a:p>
        </p:txBody>
      </p:sp>
    </p:spTree>
    <p:extLst>
      <p:ext uri="{BB962C8B-B14F-4D97-AF65-F5344CB8AC3E}">
        <p14:creationId xmlns:p14="http://schemas.microsoft.com/office/powerpoint/2010/main" val="3229854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8431C-19D3-4E1D-9E03-901C7515D144}" type="datetimeFigureOut">
              <a:rPr kumimoji="1" lang="ja-JP" altLang="en-US" smtClean="0"/>
              <a:t>2021/8/10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5A7DECE-A3F5-4974-ACCE-E5A8D5BDB369}" type="slidenum">
              <a:rPr kumimoji="1" lang="ja-JP" altLang="en-US" smtClean="0"/>
              <a:t>‹#›</a:t>
            </a:fld>
            <a:endParaRPr kumimoji="1" lang="ja-JP" altLang="en-US"/>
          </a:p>
        </p:txBody>
      </p:sp>
    </p:spTree>
    <p:extLst>
      <p:ext uri="{BB962C8B-B14F-4D97-AF65-F5344CB8AC3E}">
        <p14:creationId xmlns:p14="http://schemas.microsoft.com/office/powerpoint/2010/main" val="87133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399"/>
            <a:ext cx="2211884" cy="2311400"/>
          </a:xfrm>
        </p:spPr>
        <p:txBody>
          <a:bodyPr anchor="b"/>
          <a:lstStyle>
            <a:lvl1pPr>
              <a:defRPr sz="2399"/>
            </a:lvl1pPr>
          </a:lstStyle>
          <a:p>
            <a:r>
              <a:rPr lang="ja-JP" altLang="en-US"/>
              <a:t>マスター タイトルの書式設定</a:t>
            </a:r>
            <a:endParaRPr lang="en-US" dirty="0"/>
          </a:p>
        </p:txBody>
      </p:sp>
      <p:sp>
        <p:nvSpPr>
          <p:cNvPr id="3" name="Content Placeholder 2"/>
          <p:cNvSpPr>
            <a:spLocks noGrp="1"/>
          </p:cNvSpPr>
          <p:nvPr>
            <p:ph idx="1"/>
          </p:nvPr>
        </p:nvSpPr>
        <p:spPr>
          <a:xfrm>
            <a:off x="2915547" y="1426288"/>
            <a:ext cx="3471863" cy="7039681"/>
          </a:xfrm>
        </p:spPr>
        <p:txBody>
          <a:bodyPr/>
          <a:lstStyle>
            <a:lvl1pPr>
              <a:defRPr sz="2399"/>
            </a:lvl1pPr>
            <a:lvl2pPr>
              <a:defRPr sz="2102"/>
            </a:lvl2pPr>
            <a:lvl3pPr>
              <a:defRPr sz="1800"/>
            </a:lvl3pPr>
            <a:lvl4pPr>
              <a:defRPr sz="1499"/>
            </a:lvl4pPr>
            <a:lvl5pPr>
              <a:defRPr sz="1499"/>
            </a:lvl5pPr>
            <a:lvl6pPr>
              <a:defRPr sz="1499"/>
            </a:lvl6pPr>
            <a:lvl7pPr>
              <a:defRPr sz="1499"/>
            </a:lvl7pPr>
            <a:lvl8pPr>
              <a:defRPr sz="1499"/>
            </a:lvl8pPr>
            <a:lvl9pPr>
              <a:defRPr sz="14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3"/>
            <a:ext cx="2211884" cy="5505627"/>
          </a:xfrm>
        </p:spPr>
        <p:txBody>
          <a:bodyPr/>
          <a:lstStyle>
            <a:lvl1pPr marL="0" indent="0">
              <a:buNone/>
              <a:defRPr sz="1200"/>
            </a:lvl1pPr>
            <a:lvl2pPr marL="342838" indent="0">
              <a:buNone/>
              <a:defRPr sz="1050"/>
            </a:lvl2pPr>
            <a:lvl3pPr marL="685678" indent="0">
              <a:buNone/>
              <a:defRPr sz="900"/>
            </a:lvl3pPr>
            <a:lvl4pPr marL="1028518" indent="0">
              <a:buNone/>
              <a:defRPr sz="750"/>
            </a:lvl4pPr>
            <a:lvl5pPr marL="1371358" indent="0">
              <a:buNone/>
              <a:defRPr sz="750"/>
            </a:lvl5pPr>
            <a:lvl6pPr marL="1714199" indent="0">
              <a:buNone/>
              <a:defRPr sz="750"/>
            </a:lvl6pPr>
            <a:lvl7pPr marL="2057038" indent="0">
              <a:buNone/>
              <a:defRPr sz="750"/>
            </a:lvl7pPr>
            <a:lvl8pPr marL="2399876" indent="0">
              <a:buNone/>
              <a:defRPr sz="750"/>
            </a:lvl8pPr>
            <a:lvl9pPr marL="2742716"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D48431C-19D3-4E1D-9E03-901C7515D144}" type="datetimeFigureOut">
              <a:rPr kumimoji="1" lang="ja-JP" altLang="en-US" smtClean="0"/>
              <a:t>2021/8/10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5A7DECE-A3F5-4974-ACCE-E5A8D5BDB369}" type="slidenum">
              <a:rPr kumimoji="1" lang="ja-JP" altLang="en-US" smtClean="0"/>
              <a:t>‹#›</a:t>
            </a:fld>
            <a:endParaRPr kumimoji="1" lang="ja-JP" altLang="en-US"/>
          </a:p>
        </p:txBody>
      </p:sp>
    </p:spTree>
    <p:extLst>
      <p:ext uri="{BB962C8B-B14F-4D97-AF65-F5344CB8AC3E}">
        <p14:creationId xmlns:p14="http://schemas.microsoft.com/office/powerpoint/2010/main" val="156547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399"/>
            <a:ext cx="2211884" cy="2311400"/>
          </a:xfrm>
        </p:spPr>
        <p:txBody>
          <a:bodyPr anchor="b"/>
          <a:lstStyle>
            <a:lvl1pPr>
              <a:defRPr sz="239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7" y="1426288"/>
            <a:ext cx="3471863" cy="7039681"/>
          </a:xfrm>
        </p:spPr>
        <p:txBody>
          <a:bodyPr anchor="t"/>
          <a:lstStyle>
            <a:lvl1pPr marL="0" indent="0">
              <a:buNone/>
              <a:defRPr sz="2399"/>
            </a:lvl1pPr>
            <a:lvl2pPr marL="342838" indent="0">
              <a:buNone/>
              <a:defRPr sz="2102"/>
            </a:lvl2pPr>
            <a:lvl3pPr marL="685678" indent="0">
              <a:buNone/>
              <a:defRPr sz="1800"/>
            </a:lvl3pPr>
            <a:lvl4pPr marL="1028518" indent="0">
              <a:buNone/>
              <a:defRPr sz="1499"/>
            </a:lvl4pPr>
            <a:lvl5pPr marL="1371358" indent="0">
              <a:buNone/>
              <a:defRPr sz="1499"/>
            </a:lvl5pPr>
            <a:lvl6pPr marL="1714199" indent="0">
              <a:buNone/>
              <a:defRPr sz="1499"/>
            </a:lvl6pPr>
            <a:lvl7pPr marL="2057038" indent="0">
              <a:buNone/>
              <a:defRPr sz="1499"/>
            </a:lvl7pPr>
            <a:lvl8pPr marL="2399876" indent="0">
              <a:buNone/>
              <a:defRPr sz="1499"/>
            </a:lvl8pPr>
            <a:lvl9pPr marL="2742716" indent="0">
              <a:buNone/>
              <a:defRPr sz="1499"/>
            </a:lvl9pPr>
          </a:lstStyle>
          <a:p>
            <a:r>
              <a:rPr lang="ja-JP" altLang="en-US"/>
              <a:t>図を追加</a:t>
            </a:r>
            <a:endParaRPr lang="en-US" dirty="0"/>
          </a:p>
        </p:txBody>
      </p:sp>
      <p:sp>
        <p:nvSpPr>
          <p:cNvPr id="4" name="Text Placeholder 3"/>
          <p:cNvSpPr>
            <a:spLocks noGrp="1"/>
          </p:cNvSpPr>
          <p:nvPr>
            <p:ph type="body" sz="half" idx="2"/>
          </p:nvPr>
        </p:nvSpPr>
        <p:spPr>
          <a:xfrm>
            <a:off x="472381" y="2971803"/>
            <a:ext cx="2211884" cy="5505627"/>
          </a:xfrm>
        </p:spPr>
        <p:txBody>
          <a:bodyPr/>
          <a:lstStyle>
            <a:lvl1pPr marL="0" indent="0">
              <a:buNone/>
              <a:defRPr sz="1200"/>
            </a:lvl1pPr>
            <a:lvl2pPr marL="342838" indent="0">
              <a:buNone/>
              <a:defRPr sz="1050"/>
            </a:lvl2pPr>
            <a:lvl3pPr marL="685678" indent="0">
              <a:buNone/>
              <a:defRPr sz="900"/>
            </a:lvl3pPr>
            <a:lvl4pPr marL="1028518" indent="0">
              <a:buNone/>
              <a:defRPr sz="750"/>
            </a:lvl4pPr>
            <a:lvl5pPr marL="1371358" indent="0">
              <a:buNone/>
              <a:defRPr sz="750"/>
            </a:lvl5pPr>
            <a:lvl6pPr marL="1714199" indent="0">
              <a:buNone/>
              <a:defRPr sz="750"/>
            </a:lvl6pPr>
            <a:lvl7pPr marL="2057038" indent="0">
              <a:buNone/>
              <a:defRPr sz="750"/>
            </a:lvl7pPr>
            <a:lvl8pPr marL="2399876" indent="0">
              <a:buNone/>
              <a:defRPr sz="750"/>
            </a:lvl8pPr>
            <a:lvl9pPr marL="2742716"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D48431C-19D3-4E1D-9E03-901C7515D144}" type="datetimeFigureOut">
              <a:rPr kumimoji="1" lang="ja-JP" altLang="en-US" smtClean="0"/>
              <a:t>2021/8/10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5A7DECE-A3F5-4974-ACCE-E5A8D5BDB369}" type="slidenum">
              <a:rPr kumimoji="1" lang="ja-JP" altLang="en-US" smtClean="0"/>
              <a:t>‹#›</a:t>
            </a:fld>
            <a:endParaRPr kumimoji="1" lang="ja-JP" altLang="en-US"/>
          </a:p>
        </p:txBody>
      </p:sp>
    </p:spTree>
    <p:extLst>
      <p:ext uri="{BB962C8B-B14F-4D97-AF65-F5344CB8AC3E}">
        <p14:creationId xmlns:p14="http://schemas.microsoft.com/office/powerpoint/2010/main" val="3390178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2" y="527406"/>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92"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9" y="9181402"/>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D48431C-19D3-4E1D-9E03-901C7515D144}" type="datetimeFigureOut">
              <a:rPr kumimoji="1" lang="ja-JP" altLang="en-US" smtClean="0"/>
              <a:t>2021/8/10</a:t>
            </a:fld>
            <a:endParaRPr kumimoji="1" lang="ja-JP" altLang="en-US"/>
          </a:p>
        </p:txBody>
      </p:sp>
      <p:sp>
        <p:nvSpPr>
          <p:cNvPr id="5" name="Footer Placeholder 4"/>
          <p:cNvSpPr>
            <a:spLocks noGrp="1"/>
          </p:cNvSpPr>
          <p:nvPr>
            <p:ph type="ftr" sz="quarter" idx="3"/>
          </p:nvPr>
        </p:nvSpPr>
        <p:spPr>
          <a:xfrm>
            <a:off x="2271716" y="9181402"/>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402"/>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5A7DECE-A3F5-4974-ACCE-E5A8D5BDB369}" type="slidenum">
              <a:rPr kumimoji="1" lang="ja-JP" altLang="en-US" smtClean="0"/>
              <a:t>‹#›</a:t>
            </a:fld>
            <a:endParaRPr kumimoji="1" lang="ja-JP" altLang="en-US"/>
          </a:p>
        </p:txBody>
      </p:sp>
    </p:spTree>
    <p:extLst>
      <p:ext uri="{BB962C8B-B14F-4D97-AF65-F5344CB8AC3E}">
        <p14:creationId xmlns:p14="http://schemas.microsoft.com/office/powerpoint/2010/main" val="33441456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678"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21" indent="-171421" algn="l" defTabSz="685678" rtl="0" eaLnBrk="1" latinLnBrk="0" hangingPunct="1">
        <a:lnSpc>
          <a:spcPct val="90000"/>
        </a:lnSpc>
        <a:spcBef>
          <a:spcPts val="750"/>
        </a:spcBef>
        <a:buFont typeface="Arial" panose="020B0604020202020204" pitchFamily="34" charset="0"/>
        <a:buChar char="•"/>
        <a:defRPr kumimoji="1" sz="2102" kern="1200">
          <a:solidFill>
            <a:schemeClr val="tx1"/>
          </a:solidFill>
          <a:latin typeface="+mn-lt"/>
          <a:ea typeface="+mn-ea"/>
          <a:cs typeface="+mn-cs"/>
        </a:defRPr>
      </a:lvl1pPr>
      <a:lvl2pPr marL="514260" indent="-171421" algn="l" defTabSz="685678" rtl="0" eaLnBrk="1" latinLnBrk="0" hangingPunct="1">
        <a:lnSpc>
          <a:spcPct val="90000"/>
        </a:lnSpc>
        <a:spcBef>
          <a:spcPts val="376"/>
        </a:spcBef>
        <a:buFont typeface="Arial" panose="020B0604020202020204" pitchFamily="34" charset="0"/>
        <a:buChar char="•"/>
        <a:defRPr kumimoji="1" sz="1800" kern="1200">
          <a:solidFill>
            <a:schemeClr val="tx1"/>
          </a:solidFill>
          <a:latin typeface="+mn-lt"/>
          <a:ea typeface="+mn-ea"/>
          <a:cs typeface="+mn-cs"/>
        </a:defRPr>
      </a:lvl2pPr>
      <a:lvl3pPr marL="857098" indent="-171421" algn="l" defTabSz="685678" rtl="0" eaLnBrk="1" latinLnBrk="0" hangingPunct="1">
        <a:lnSpc>
          <a:spcPct val="90000"/>
        </a:lnSpc>
        <a:spcBef>
          <a:spcPts val="376"/>
        </a:spcBef>
        <a:buFont typeface="Arial" panose="020B0604020202020204" pitchFamily="34" charset="0"/>
        <a:buChar char="•"/>
        <a:defRPr kumimoji="1" sz="1499" kern="1200">
          <a:solidFill>
            <a:schemeClr val="tx1"/>
          </a:solidFill>
          <a:latin typeface="+mn-lt"/>
          <a:ea typeface="+mn-ea"/>
          <a:cs typeface="+mn-cs"/>
        </a:defRPr>
      </a:lvl3pPr>
      <a:lvl4pPr marL="1199938" indent="-171421" algn="l" defTabSz="685678"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4pPr>
      <a:lvl5pPr marL="1542777" indent="-171421" algn="l" defTabSz="685678"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5pPr>
      <a:lvl6pPr marL="1885617" indent="-171421" algn="l" defTabSz="685678"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6pPr>
      <a:lvl7pPr marL="2228456" indent="-171421" algn="l" defTabSz="685678"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7pPr>
      <a:lvl8pPr marL="2571296" indent="-171421" algn="l" defTabSz="685678"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8pPr>
      <a:lvl9pPr marL="2914138" indent="-171421" algn="l" defTabSz="685678" rtl="0" eaLnBrk="1" latinLnBrk="0" hangingPunct="1">
        <a:lnSpc>
          <a:spcPct val="90000"/>
        </a:lnSpc>
        <a:spcBef>
          <a:spcPts val="376"/>
        </a:spcBef>
        <a:buFont typeface="Arial" panose="020B0604020202020204" pitchFamily="34" charset="0"/>
        <a:buChar char="•"/>
        <a:defRPr kumimoji="1" sz="1351" kern="1200">
          <a:solidFill>
            <a:schemeClr val="tx1"/>
          </a:solidFill>
          <a:latin typeface="+mn-lt"/>
          <a:ea typeface="+mn-ea"/>
          <a:cs typeface="+mn-cs"/>
        </a:defRPr>
      </a:lvl9pPr>
    </p:bodyStyle>
    <p:otherStyle>
      <a:defPPr>
        <a:defRPr lang="en-US"/>
      </a:defPPr>
      <a:lvl1pPr marL="0" algn="l" defTabSz="685678" rtl="0" eaLnBrk="1" latinLnBrk="0" hangingPunct="1">
        <a:defRPr kumimoji="1" sz="1351" kern="1200">
          <a:solidFill>
            <a:schemeClr val="tx1"/>
          </a:solidFill>
          <a:latin typeface="+mn-lt"/>
          <a:ea typeface="+mn-ea"/>
          <a:cs typeface="+mn-cs"/>
        </a:defRPr>
      </a:lvl1pPr>
      <a:lvl2pPr marL="342838" algn="l" defTabSz="685678" rtl="0" eaLnBrk="1" latinLnBrk="0" hangingPunct="1">
        <a:defRPr kumimoji="1" sz="1351" kern="1200">
          <a:solidFill>
            <a:schemeClr val="tx1"/>
          </a:solidFill>
          <a:latin typeface="+mn-lt"/>
          <a:ea typeface="+mn-ea"/>
          <a:cs typeface="+mn-cs"/>
        </a:defRPr>
      </a:lvl2pPr>
      <a:lvl3pPr marL="685678" algn="l" defTabSz="685678" rtl="0" eaLnBrk="1" latinLnBrk="0" hangingPunct="1">
        <a:defRPr kumimoji="1" sz="1351" kern="1200">
          <a:solidFill>
            <a:schemeClr val="tx1"/>
          </a:solidFill>
          <a:latin typeface="+mn-lt"/>
          <a:ea typeface="+mn-ea"/>
          <a:cs typeface="+mn-cs"/>
        </a:defRPr>
      </a:lvl3pPr>
      <a:lvl4pPr marL="1028518" algn="l" defTabSz="685678" rtl="0" eaLnBrk="1" latinLnBrk="0" hangingPunct="1">
        <a:defRPr kumimoji="1" sz="1351" kern="1200">
          <a:solidFill>
            <a:schemeClr val="tx1"/>
          </a:solidFill>
          <a:latin typeface="+mn-lt"/>
          <a:ea typeface="+mn-ea"/>
          <a:cs typeface="+mn-cs"/>
        </a:defRPr>
      </a:lvl4pPr>
      <a:lvl5pPr marL="1371358" algn="l" defTabSz="685678" rtl="0" eaLnBrk="1" latinLnBrk="0" hangingPunct="1">
        <a:defRPr kumimoji="1" sz="1351" kern="1200">
          <a:solidFill>
            <a:schemeClr val="tx1"/>
          </a:solidFill>
          <a:latin typeface="+mn-lt"/>
          <a:ea typeface="+mn-ea"/>
          <a:cs typeface="+mn-cs"/>
        </a:defRPr>
      </a:lvl5pPr>
      <a:lvl6pPr marL="1714199" algn="l" defTabSz="685678" rtl="0" eaLnBrk="1" latinLnBrk="0" hangingPunct="1">
        <a:defRPr kumimoji="1" sz="1351" kern="1200">
          <a:solidFill>
            <a:schemeClr val="tx1"/>
          </a:solidFill>
          <a:latin typeface="+mn-lt"/>
          <a:ea typeface="+mn-ea"/>
          <a:cs typeface="+mn-cs"/>
        </a:defRPr>
      </a:lvl6pPr>
      <a:lvl7pPr marL="2057038" algn="l" defTabSz="685678" rtl="0" eaLnBrk="1" latinLnBrk="0" hangingPunct="1">
        <a:defRPr kumimoji="1" sz="1351" kern="1200">
          <a:solidFill>
            <a:schemeClr val="tx1"/>
          </a:solidFill>
          <a:latin typeface="+mn-lt"/>
          <a:ea typeface="+mn-ea"/>
          <a:cs typeface="+mn-cs"/>
        </a:defRPr>
      </a:lvl7pPr>
      <a:lvl8pPr marL="2399876" algn="l" defTabSz="685678" rtl="0" eaLnBrk="1" latinLnBrk="0" hangingPunct="1">
        <a:defRPr kumimoji="1" sz="1351" kern="1200">
          <a:solidFill>
            <a:schemeClr val="tx1"/>
          </a:solidFill>
          <a:latin typeface="+mn-lt"/>
          <a:ea typeface="+mn-ea"/>
          <a:cs typeface="+mn-cs"/>
        </a:defRPr>
      </a:lvl8pPr>
      <a:lvl9pPr marL="2742716" algn="l" defTabSz="685678" rtl="0" eaLnBrk="1" latinLnBrk="0" hangingPunct="1">
        <a:defRPr kumimoji="1"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2.png"/><Relationship Id="rId3" Type="http://schemas.openxmlformats.org/officeDocument/2006/relationships/image" Target="../media/image6.png"/><Relationship Id="rId7" Type="http://schemas.openxmlformats.org/officeDocument/2006/relationships/image" Target="../media/image9.png"/><Relationship Id="rId12"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2.png"/><Relationship Id="rId5" Type="http://schemas.openxmlformats.org/officeDocument/2006/relationships/image" Target="../media/image7.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4.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13.png"/><Relationship Id="rId3" Type="http://schemas.openxmlformats.org/officeDocument/2006/relationships/image" Target="../media/image14.png"/><Relationship Id="rId7" Type="http://schemas.openxmlformats.org/officeDocument/2006/relationships/image" Target="../media/image17.png"/><Relationship Id="rId12"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png"/><Relationship Id="rId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15.pn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テキスト ボックス 113"/>
          <p:cNvSpPr txBox="1"/>
          <p:nvPr/>
        </p:nvSpPr>
        <p:spPr>
          <a:xfrm>
            <a:off x="211995" y="93268"/>
            <a:ext cx="6436192" cy="953851"/>
          </a:xfrm>
          <a:prstGeom prst="rect">
            <a:avLst/>
          </a:prstGeom>
          <a:noFill/>
        </p:spPr>
        <p:txBody>
          <a:bodyPr wrap="square" rtlCol="0">
            <a:spAutoFit/>
          </a:bodyPr>
          <a:lstStyle/>
          <a:p>
            <a:pPr algn="ctr"/>
            <a:r>
              <a:rPr kumimoji="1" lang="ja-JP" altLang="en-US" sz="2799" b="1" dirty="0">
                <a:solidFill>
                  <a:schemeClr val="bg1"/>
                </a:solidFill>
                <a:latin typeface="メイリオ" panose="020B0604030504040204" pitchFamily="50" charset="-128"/>
                <a:ea typeface="メイリオ" panose="020B0604030504040204" pitchFamily="50" charset="-128"/>
              </a:rPr>
              <a:t>ワクチンの接種に伴い排出される</a:t>
            </a:r>
            <a:endParaRPr kumimoji="1" lang="en-US" altLang="ja-JP" sz="2799"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2799" b="1" dirty="0">
                <a:solidFill>
                  <a:schemeClr val="bg1"/>
                </a:solidFill>
                <a:latin typeface="メイリオ" panose="020B0604030504040204" pitchFamily="50" charset="-128"/>
                <a:ea typeface="メイリオ" panose="020B0604030504040204" pitchFamily="50" charset="-128"/>
              </a:rPr>
              <a:t>廃棄物の処理について</a:t>
            </a:r>
            <a:endParaRPr kumimoji="1" lang="en-US" altLang="ja-JP" sz="2799" b="1" dirty="0">
              <a:solidFill>
                <a:schemeClr val="bg1"/>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4780807" y="9186784"/>
            <a:ext cx="878322" cy="215315"/>
          </a:xfrm>
          <a:prstGeom prst="rect">
            <a:avLst/>
          </a:prstGeom>
          <a:noFill/>
        </p:spPr>
        <p:txBody>
          <a:bodyPr wrap="square" rtlCol="0">
            <a:spAutoFit/>
          </a:bodyPr>
          <a:lstStyle/>
          <a:p>
            <a:r>
              <a:rPr kumimoji="1" lang="ja-JP" altLang="en-US" sz="799" b="1" dirty="0">
                <a:latin typeface="メイリオ" panose="020B0604030504040204" pitchFamily="50" charset="-128"/>
                <a:ea typeface="メイリオ" panose="020B0604030504040204" pitchFamily="50" charset="-128"/>
              </a:rPr>
              <a:t>環境省公式</a:t>
            </a:r>
            <a:r>
              <a:rPr kumimoji="1" lang="en-US" altLang="ja-JP" sz="799" b="1" dirty="0">
                <a:latin typeface="メイリオ" panose="020B0604030504040204" pitchFamily="50" charset="-128"/>
                <a:ea typeface="メイリオ" panose="020B0604030504040204" pitchFamily="50" charset="-128"/>
              </a:rPr>
              <a:t>HP</a:t>
            </a:r>
          </a:p>
        </p:txBody>
      </p:sp>
      <p:sp>
        <p:nvSpPr>
          <p:cNvPr id="93" name="テキスト ボックス 92"/>
          <p:cNvSpPr txBox="1"/>
          <p:nvPr/>
        </p:nvSpPr>
        <p:spPr>
          <a:xfrm>
            <a:off x="5533430" y="9102921"/>
            <a:ext cx="1101218" cy="415883"/>
          </a:xfrm>
          <a:prstGeom prst="rect">
            <a:avLst/>
          </a:prstGeom>
          <a:noFill/>
        </p:spPr>
        <p:txBody>
          <a:bodyPr wrap="square" rtlCol="0">
            <a:spAutoFit/>
          </a:bodyPr>
          <a:lstStyle/>
          <a:p>
            <a:pPr algn="ctr"/>
            <a:r>
              <a:rPr kumimoji="1" lang="ja-JP" altLang="en-US" sz="701" b="1" dirty="0">
                <a:solidFill>
                  <a:prstClr val="black"/>
                </a:solidFill>
                <a:latin typeface="メイリオ" panose="020B0604030504040204" pitchFamily="50" charset="-128"/>
                <a:ea typeface="メイリオ" panose="020B0604030504040204" pitchFamily="50" charset="-128"/>
              </a:rPr>
              <a:t>廃棄物処理法に</a:t>
            </a:r>
            <a:endParaRPr kumimoji="1" lang="en-US" altLang="ja-JP" sz="701" b="1" dirty="0">
              <a:solidFill>
                <a:prstClr val="black"/>
              </a:solidFill>
              <a:latin typeface="メイリオ" panose="020B0604030504040204" pitchFamily="50" charset="-128"/>
              <a:ea typeface="メイリオ" panose="020B0604030504040204" pitchFamily="50" charset="-128"/>
            </a:endParaRPr>
          </a:p>
          <a:p>
            <a:pPr algn="ctr"/>
            <a:r>
              <a:rPr kumimoji="1" lang="ja-JP" altLang="en-US" sz="701" b="1" dirty="0">
                <a:solidFill>
                  <a:prstClr val="black"/>
                </a:solidFill>
                <a:latin typeface="メイリオ" panose="020B0604030504040204" pitchFamily="50" charset="-128"/>
                <a:ea typeface="メイリオ" panose="020B0604030504040204" pitchFamily="50" charset="-128"/>
              </a:rPr>
              <a:t>基づく感染性廃棄物</a:t>
            </a:r>
            <a:endParaRPr kumimoji="1" lang="en-US" altLang="ja-JP" sz="701" b="1" dirty="0">
              <a:solidFill>
                <a:prstClr val="black"/>
              </a:solidFill>
              <a:latin typeface="メイリオ" panose="020B0604030504040204" pitchFamily="50" charset="-128"/>
              <a:ea typeface="メイリオ" panose="020B0604030504040204" pitchFamily="50" charset="-128"/>
            </a:endParaRPr>
          </a:p>
          <a:p>
            <a:pPr algn="ctr"/>
            <a:r>
              <a:rPr kumimoji="1" lang="ja-JP" altLang="en-US" sz="701" b="1" dirty="0">
                <a:solidFill>
                  <a:prstClr val="black"/>
                </a:solidFill>
                <a:latin typeface="メイリオ" panose="020B0604030504040204" pitchFamily="50" charset="-128"/>
                <a:ea typeface="メイリオ" panose="020B0604030504040204" pitchFamily="50" charset="-128"/>
              </a:rPr>
              <a:t>処理マニュアル</a:t>
            </a:r>
            <a:r>
              <a:rPr kumimoji="1" lang="en-US" altLang="ja-JP" sz="701" b="1" dirty="0">
                <a:solidFill>
                  <a:prstClr val="black"/>
                </a:solidFill>
                <a:latin typeface="メイリオ" panose="020B0604030504040204" pitchFamily="50" charset="-128"/>
                <a:ea typeface="メイリオ" panose="020B0604030504040204" pitchFamily="50" charset="-128"/>
              </a:rPr>
              <a:t>(PDF)</a:t>
            </a:r>
            <a:endParaRPr kumimoji="1" lang="en-US" altLang="ja-JP" sz="599" b="1" dirty="0">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2"/>
          <a:stretch>
            <a:fillRect/>
          </a:stretch>
        </p:blipFill>
        <p:spPr>
          <a:xfrm>
            <a:off x="4920921" y="8546893"/>
            <a:ext cx="582856" cy="584571"/>
          </a:xfrm>
          <a:prstGeom prst="rect">
            <a:avLst/>
          </a:prstGeom>
        </p:spPr>
      </p:pic>
      <p:pic>
        <p:nvPicPr>
          <p:cNvPr id="8" name="図 7"/>
          <p:cNvPicPr>
            <a:picLocks noChangeAspect="1"/>
          </p:cNvPicPr>
          <p:nvPr/>
        </p:nvPicPr>
        <p:blipFill>
          <a:blip r:embed="rId3"/>
          <a:stretch>
            <a:fillRect/>
          </a:stretch>
        </p:blipFill>
        <p:spPr>
          <a:xfrm>
            <a:off x="5790896" y="8548607"/>
            <a:ext cx="586286" cy="582856"/>
          </a:xfrm>
          <a:prstGeom prst="rect">
            <a:avLst/>
          </a:prstGeom>
        </p:spPr>
      </p:pic>
      <p:sp>
        <p:nvSpPr>
          <p:cNvPr id="31" name="正方形/長方形 30"/>
          <p:cNvSpPr/>
          <p:nvPr/>
        </p:nvSpPr>
        <p:spPr>
          <a:xfrm>
            <a:off x="569869" y="570194"/>
            <a:ext cx="5720443" cy="45877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lIns="360000" tIns="108000" rIns="360000" bIns="108000" rtlCol="0" anchor="t">
            <a:noAutofit/>
          </a:bodyPr>
          <a:lstStyle/>
          <a:p>
            <a:pPr algn="ctr">
              <a:lnSpc>
                <a:spcPts val="3500"/>
              </a:lnSpc>
            </a:pPr>
            <a:endParaRPr kumimoji="1" lang="en-US" altLang="ja-JP" sz="2799" b="1" dirty="0">
              <a:solidFill>
                <a:schemeClr val="bg1"/>
              </a:solidFill>
              <a:latin typeface="メイリオ" panose="020B0604030504040204" pitchFamily="50" charset="-128"/>
              <a:ea typeface="メイリオ" panose="020B0604030504040204" pitchFamily="50" charset="-128"/>
            </a:endParaRPr>
          </a:p>
          <a:p>
            <a:pPr algn="ctr">
              <a:lnSpc>
                <a:spcPts val="3500"/>
              </a:lnSpc>
            </a:pPr>
            <a:r>
              <a:rPr kumimoji="1" lang="ja-JP" altLang="en-US" sz="2799" b="1" dirty="0">
                <a:solidFill>
                  <a:schemeClr val="bg1"/>
                </a:solidFill>
                <a:latin typeface="メイリオ" panose="020B0604030504040204" pitchFamily="50" charset="-128"/>
                <a:ea typeface="メイリオ" panose="020B0604030504040204" pitchFamily="50" charset="-128"/>
              </a:rPr>
              <a:t>注射針は</a:t>
            </a:r>
            <a:endParaRPr kumimoji="1" lang="en-US" altLang="ja-JP" sz="2799" b="1" dirty="0">
              <a:solidFill>
                <a:schemeClr val="bg1"/>
              </a:solidFill>
              <a:latin typeface="メイリオ" panose="020B0604030504040204" pitchFamily="50" charset="-128"/>
              <a:ea typeface="メイリオ" panose="020B0604030504040204" pitchFamily="50" charset="-128"/>
            </a:endParaRPr>
          </a:p>
          <a:p>
            <a:pPr algn="ctr">
              <a:lnSpc>
                <a:spcPts val="3500"/>
              </a:lnSpc>
            </a:pPr>
            <a:r>
              <a:rPr kumimoji="1" lang="ja-JP" altLang="en-US" sz="2799" b="1" dirty="0">
                <a:solidFill>
                  <a:schemeClr val="bg1"/>
                </a:solidFill>
                <a:latin typeface="メイリオ" panose="020B0604030504040204" pitchFamily="50" charset="-128"/>
                <a:ea typeface="メイリオ" panose="020B0604030504040204" pitchFamily="50" charset="-128"/>
              </a:rPr>
              <a:t>ここには捨てないでください！</a:t>
            </a:r>
            <a:endParaRPr kumimoji="1" lang="en-US" altLang="ja-JP" sz="2799" b="1" dirty="0">
              <a:solidFill>
                <a:schemeClr val="bg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211995" y="239546"/>
            <a:ext cx="6436192" cy="9378173"/>
          </a:xfrm>
          <a:prstGeom prst="rect">
            <a:avLst/>
          </a:prstGeom>
          <a:noFill/>
          <a:ln w="28575">
            <a:solidFill>
              <a:schemeClr val="accent2"/>
            </a:solidFill>
          </a:ln>
        </p:spPr>
        <p:style>
          <a:lnRef idx="2">
            <a:schemeClr val="accent2"/>
          </a:lnRef>
          <a:fillRef idx="1">
            <a:schemeClr val="lt1"/>
          </a:fillRef>
          <a:effectRef idx="0">
            <a:schemeClr val="accent2"/>
          </a:effectRef>
          <a:fontRef idx="minor">
            <a:schemeClr val="dk1"/>
          </a:fontRef>
        </p:style>
        <p:txBody>
          <a:bodyPr lIns="360000" rIns="360000" bIns="46800" rtlCol="0" anchor="t" anchorCtr="0"/>
          <a:lstStyle/>
          <a:p>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pic>
        <p:nvPicPr>
          <p:cNvPr id="19" name="図 18" descr="グラフィカル ユーザー インターフェイス が含まれている画像&#10;&#10;自動的に生成された説明">
            <a:extLst>
              <a:ext uri="{FF2B5EF4-FFF2-40B4-BE49-F238E27FC236}">
                <a16:creationId xmlns:a16="http://schemas.microsoft.com/office/drawing/2014/main" xmlns="" id="{D8EF6F01-C992-4FDE-919A-0CC3FE4264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1251676" y="3047116"/>
            <a:ext cx="3812407" cy="957441"/>
          </a:xfrm>
          <a:prstGeom prst="rect">
            <a:avLst/>
          </a:prstGeom>
        </p:spPr>
      </p:pic>
      <p:sp>
        <p:nvSpPr>
          <p:cNvPr id="3" name="乗算 2"/>
          <p:cNvSpPr/>
          <p:nvPr/>
        </p:nvSpPr>
        <p:spPr>
          <a:xfrm>
            <a:off x="2017264" y="2045457"/>
            <a:ext cx="2903657" cy="2889236"/>
          </a:xfrm>
          <a:prstGeom prst="mathMultiply">
            <a:avLst>
              <a:gd name="adj1" fmla="val 4576"/>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1" tIns="45720" rIns="91441" bIns="45720" numCol="1" spcCol="0" rtlCol="0" fromWordArt="0" anchor="ctr" anchorCtr="0" forceAA="0" compatLnSpc="1">
            <a:prstTxWarp prst="textNoShape">
              <a:avLst/>
            </a:prstTxWarp>
            <a:noAutofit/>
          </a:bodyPr>
          <a:lstStyle/>
          <a:p>
            <a:pPr algn="ctr"/>
            <a:endParaRPr kumimoji="1" lang="ja-JP" altLang="en-US"/>
          </a:p>
        </p:txBody>
      </p:sp>
      <p:pic>
        <p:nvPicPr>
          <p:cNvPr id="21" name="図 20" descr="テーブル, コンピュータ が含まれている画像&#10;&#10;自動的に生成された説明">
            <a:extLst>
              <a:ext uri="{FF2B5EF4-FFF2-40B4-BE49-F238E27FC236}">
                <a16:creationId xmlns:a16="http://schemas.microsoft.com/office/drawing/2014/main" xmlns="" id="{27F01844-4E07-4971-88EA-48DC971561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68736" y="5778200"/>
            <a:ext cx="1975625" cy="2168179"/>
          </a:xfrm>
          <a:prstGeom prst="rect">
            <a:avLst/>
          </a:prstGeom>
        </p:spPr>
      </p:pic>
      <p:sp>
        <p:nvSpPr>
          <p:cNvPr id="22" name="正方形/長方形 21"/>
          <p:cNvSpPr/>
          <p:nvPr/>
        </p:nvSpPr>
        <p:spPr>
          <a:xfrm>
            <a:off x="751779" y="6073980"/>
            <a:ext cx="2499131" cy="1721420"/>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使用済み注射針は</a:t>
            </a:r>
            <a:endParaRPr kumimoji="1" lang="en-US" altLang="ja-JP" dirty="0">
              <a:solidFill>
                <a:schemeClr val="tx1"/>
              </a:solidFill>
              <a:latin typeface="メイリオ" panose="020B0604030504040204" pitchFamily="50" charset="-128"/>
              <a:ea typeface="メイリオ" panose="020B0604030504040204" pitchFamily="50" charset="-128"/>
            </a:endParaRPr>
          </a:p>
          <a:p>
            <a:pPr algn="ctr"/>
            <a:r>
              <a:rPr kumimoji="1" lang="ja-JP" altLang="en-US" dirty="0">
                <a:solidFill>
                  <a:schemeClr val="tx1"/>
                </a:solidFill>
                <a:latin typeface="メイリオ" panose="020B0604030504040204" pitchFamily="50" charset="-128"/>
                <a:ea typeface="メイリオ" panose="020B0604030504040204" pitchFamily="50" charset="-128"/>
              </a:rPr>
              <a:t>耐貫通性のある</a:t>
            </a:r>
            <a:endParaRPr kumimoji="1" lang="en-US" altLang="ja-JP" dirty="0">
              <a:solidFill>
                <a:schemeClr val="tx1"/>
              </a:solidFill>
              <a:latin typeface="メイリオ" panose="020B0604030504040204" pitchFamily="50" charset="-128"/>
              <a:ea typeface="メイリオ" panose="020B0604030504040204" pitchFamily="50" charset="-128"/>
            </a:endParaRPr>
          </a:p>
          <a:p>
            <a:pPr algn="ctr"/>
            <a:r>
              <a:rPr kumimoji="1" lang="ja-JP" altLang="en-US" dirty="0">
                <a:solidFill>
                  <a:schemeClr val="tx1"/>
                </a:solidFill>
                <a:latin typeface="メイリオ" panose="020B0604030504040204" pitchFamily="50" charset="-128"/>
                <a:ea typeface="メイリオ" panose="020B0604030504040204" pitchFamily="50" charset="-128"/>
              </a:rPr>
              <a:t>プラスチック製容器に</a:t>
            </a:r>
            <a:endParaRPr kumimoji="1" lang="en-US" altLang="ja-JP" dirty="0">
              <a:solidFill>
                <a:schemeClr val="tx1"/>
              </a:solidFill>
              <a:latin typeface="メイリオ" panose="020B0604030504040204" pitchFamily="50" charset="-128"/>
              <a:ea typeface="メイリオ" panose="020B0604030504040204" pitchFamily="50" charset="-128"/>
            </a:endParaRPr>
          </a:p>
          <a:p>
            <a:pPr algn="ctr"/>
            <a:r>
              <a:rPr kumimoji="1" lang="ja-JP" altLang="en-US" dirty="0">
                <a:solidFill>
                  <a:schemeClr val="tx1"/>
                </a:solidFill>
                <a:latin typeface="メイリオ" panose="020B0604030504040204" pitchFamily="50" charset="-128"/>
                <a:ea typeface="メイリオ" panose="020B0604030504040204" pitchFamily="50" charset="-128"/>
              </a:rPr>
              <a:t>入れてください。</a:t>
            </a: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7029000" y="239546"/>
            <a:ext cx="5040000" cy="280757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800" dirty="0"/>
              <a:t>印刷し、「プラ容器以外の</a:t>
            </a:r>
            <a:endParaRPr kumimoji="1" lang="en-US" altLang="ja-JP" sz="2800" dirty="0"/>
          </a:p>
          <a:p>
            <a:pPr algn="ctr"/>
            <a:r>
              <a:rPr kumimoji="1" lang="ja-JP" altLang="en-US" sz="2800" dirty="0"/>
              <a:t>ごみ箱・ごみ袋」付近に貼る</a:t>
            </a:r>
            <a:endParaRPr kumimoji="1" lang="en-US" altLang="ja-JP" sz="2800" dirty="0"/>
          </a:p>
          <a:p>
            <a:pPr algn="ctr"/>
            <a:r>
              <a:rPr kumimoji="1" lang="ja-JP" altLang="en-US" sz="2800" dirty="0"/>
              <a:t>などしてご使用ください。</a:t>
            </a:r>
          </a:p>
        </p:txBody>
      </p:sp>
      <p:sp>
        <p:nvSpPr>
          <p:cNvPr id="10" name="角丸四角形吹き出し 9"/>
          <p:cNvSpPr/>
          <p:nvPr/>
        </p:nvSpPr>
        <p:spPr>
          <a:xfrm>
            <a:off x="7749000" y="5560610"/>
            <a:ext cx="4320000" cy="2165365"/>
          </a:xfrm>
          <a:prstGeom prst="wedgeRoundRectCallout">
            <a:avLst>
              <a:gd name="adj1" fmla="val -69781"/>
              <a:gd name="adj2" fmla="val 7075"/>
              <a:gd name="adj3" fmla="val 16667"/>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800" b="1" dirty="0"/>
              <a:t>適宜、会場でご使用の</a:t>
            </a:r>
            <a:endParaRPr kumimoji="1" lang="en-US" altLang="ja-JP" sz="2800" b="1" dirty="0"/>
          </a:p>
          <a:p>
            <a:pPr algn="ctr"/>
            <a:r>
              <a:rPr kumimoji="1" lang="ja-JP" altLang="en-US" sz="2800" b="1" dirty="0"/>
              <a:t>容器の写真を貼って</a:t>
            </a:r>
            <a:endParaRPr kumimoji="1" lang="en-US" altLang="ja-JP" sz="2800" b="1" dirty="0"/>
          </a:p>
          <a:p>
            <a:pPr algn="ctr"/>
            <a:r>
              <a:rPr kumimoji="1" lang="ja-JP" altLang="en-US" sz="2800" b="1" dirty="0"/>
              <a:t>お使いください。</a:t>
            </a:r>
          </a:p>
        </p:txBody>
      </p:sp>
      <p:sp>
        <p:nvSpPr>
          <p:cNvPr id="17" name="正方形/長方形 16"/>
          <p:cNvSpPr/>
          <p:nvPr/>
        </p:nvSpPr>
        <p:spPr>
          <a:xfrm>
            <a:off x="171859" y="8546893"/>
            <a:ext cx="8650805" cy="449900"/>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　廃棄物処理法の基準を遵守し、「廃棄物処理法に基づく感染性廃棄物</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en-US" altLang="ja-JP" sz="1100" dirty="0">
                <a:solidFill>
                  <a:schemeClr val="tx1"/>
                </a:solidFill>
                <a:latin typeface="メイリオ" panose="020B0604030504040204" pitchFamily="50" charset="-128"/>
                <a:ea typeface="メイリオ" panose="020B0604030504040204" pitchFamily="50" charset="-128"/>
              </a:rPr>
              <a:t>      </a:t>
            </a:r>
            <a:r>
              <a:rPr kumimoji="1" lang="ja-JP" altLang="en-US" sz="1100" dirty="0">
                <a:solidFill>
                  <a:schemeClr val="tx1"/>
                </a:solidFill>
                <a:latin typeface="メイリオ" panose="020B0604030504040204" pitchFamily="50" charset="-128"/>
                <a:ea typeface="メイリオ" panose="020B0604030504040204" pitchFamily="50" charset="-128"/>
              </a:rPr>
              <a:t>処理マニュアル」に沿って処理してください。</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　詳細については自治体のルールに従ってください。</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66617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p:cNvGraphicFramePr>
            <a:graphicFrameLocks noGrp="1"/>
          </p:cNvGraphicFramePr>
          <p:nvPr>
            <p:extLst>
              <p:ext uri="{D42A27DB-BD31-4B8C-83A1-F6EECF244321}">
                <p14:modId xmlns:p14="http://schemas.microsoft.com/office/powerpoint/2010/main" val="1778754680"/>
              </p:ext>
            </p:extLst>
          </p:nvPr>
        </p:nvGraphicFramePr>
        <p:xfrm>
          <a:off x="189000" y="1142525"/>
          <a:ext cx="6480000" cy="7380823"/>
        </p:xfrm>
        <a:graphic>
          <a:graphicData uri="http://schemas.openxmlformats.org/drawingml/2006/table">
            <a:tbl>
              <a:tblPr firstRow="1" bandRow="1">
                <a:tableStyleId>{5C22544A-7EE6-4342-B048-85BDC9FD1C3A}</a:tableStyleId>
              </a:tblPr>
              <a:tblGrid>
                <a:gridCol w="405080">
                  <a:extLst>
                    <a:ext uri="{9D8B030D-6E8A-4147-A177-3AD203B41FA5}">
                      <a16:colId xmlns:a16="http://schemas.microsoft.com/office/drawing/2014/main" xmlns="" val="244366468"/>
                    </a:ext>
                  </a:extLst>
                </a:gridCol>
                <a:gridCol w="2835565">
                  <a:extLst>
                    <a:ext uri="{9D8B030D-6E8A-4147-A177-3AD203B41FA5}">
                      <a16:colId xmlns:a16="http://schemas.microsoft.com/office/drawing/2014/main" xmlns="" val="2690650677"/>
                    </a:ext>
                  </a:extLst>
                </a:gridCol>
                <a:gridCol w="3239355">
                  <a:extLst>
                    <a:ext uri="{9D8B030D-6E8A-4147-A177-3AD203B41FA5}">
                      <a16:colId xmlns:a16="http://schemas.microsoft.com/office/drawing/2014/main" xmlns="" val="1768674730"/>
                    </a:ext>
                  </a:extLst>
                </a:gridCol>
              </a:tblGrid>
              <a:tr h="529984">
                <a:tc>
                  <a:txBody>
                    <a:bodyPr/>
                    <a:lstStyle/>
                    <a:p>
                      <a:pPr algn="ctr">
                        <a:lnSpc>
                          <a:spcPct val="150000"/>
                        </a:lnSpc>
                      </a:pP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43827" marR="43827" marT="21913" marB="219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FBBA6"/>
                      </a:solidFill>
                      <a:prstDash val="solid"/>
                      <a:round/>
                      <a:headEnd type="none" w="med" len="med"/>
                      <a:tailEnd type="none" w="med" len="med"/>
                    </a:lnB>
                    <a:noFill/>
                  </a:tcPr>
                </a:tc>
                <a:tc>
                  <a:txBody>
                    <a:bodyPr/>
                    <a:lstStyle/>
                    <a:p>
                      <a:pPr algn="ctr">
                        <a:lnSpc>
                          <a:spcPct val="150000"/>
                        </a:lnSpc>
                      </a:pP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43827" marR="43827" marT="21913" marB="21913">
                    <a:lnL w="12700" cap="flat" cmpd="sng" algn="ctr">
                      <a:no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FBBA6"/>
                      </a:solidFill>
                      <a:prstDash val="solid"/>
                      <a:round/>
                      <a:headEnd type="none" w="med" len="med"/>
                      <a:tailEnd type="none" w="med" len="med"/>
                    </a:lnB>
                    <a:noFill/>
                  </a:tcPr>
                </a:tc>
                <a:tc>
                  <a:txBody>
                    <a:bodyPr/>
                    <a:lstStyle/>
                    <a:p>
                      <a:pPr algn="ctr">
                        <a:lnSpc>
                          <a:spcPct val="150000"/>
                        </a:lnSpc>
                      </a:pPr>
                      <a:r>
                        <a:rPr kumimoji="1" lang="ja-JP" altLang="en-US" sz="2000" b="1" dirty="0">
                          <a:solidFill>
                            <a:schemeClr val="bg1"/>
                          </a:solidFill>
                          <a:latin typeface="メイリオ" panose="020B0604030504040204" pitchFamily="50" charset="-128"/>
                          <a:ea typeface="メイリオ" panose="020B0604030504040204" pitchFamily="50" charset="-128"/>
                        </a:rPr>
                        <a:t>容器の種類</a:t>
                      </a:r>
                    </a:p>
                  </a:txBody>
                  <a:tcPr marL="43827" marR="43827" marT="21913" marB="21913">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solidFill>
                      <a:srgbClr val="3FBBA6"/>
                    </a:solidFill>
                  </a:tcPr>
                </a:tc>
                <a:extLst>
                  <a:ext uri="{0D108BD9-81ED-4DB2-BD59-A6C34878D82A}">
                    <a16:rowId xmlns:a16="http://schemas.microsoft.com/office/drawing/2014/main" xmlns="" val="1040838614"/>
                  </a:ext>
                </a:extLst>
              </a:tr>
              <a:tr h="2052000">
                <a:tc rowSpan="3">
                  <a:txBody>
                    <a:bodyPr/>
                    <a:lstStyle/>
                    <a:p>
                      <a:pPr algn="ctr"/>
                      <a:r>
                        <a:rPr kumimoji="1" lang="ja-JP" altLang="en-US" sz="2000" b="1" dirty="0">
                          <a:solidFill>
                            <a:schemeClr val="bg1"/>
                          </a:solidFill>
                        </a:rPr>
                        <a:t>排出される廃棄物の例</a:t>
                      </a:r>
                    </a:p>
                  </a:txBody>
                  <a:tcPr marL="43827" marR="43827" marT="21913" marB="21913" vert="eaVert" anchor="ctr">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solidFill>
                      <a:srgbClr val="3FBBA6"/>
                    </a:solidFill>
                  </a:tcPr>
                </a:tc>
                <a:tc>
                  <a:txBody>
                    <a:bodyPr/>
                    <a:lstStyle/>
                    <a:p>
                      <a:pPr marL="0" algn="l" defTabSz="914400" rtl="0" eaLnBrk="1" latinLnBrk="0" hangingPunct="1"/>
                      <a:endParaRPr kumimoji="1" lang="ja-JP" altLang="en-US" sz="600" kern="1200" dirty="0">
                        <a:solidFill>
                          <a:schemeClr val="dk1"/>
                        </a:solidFill>
                        <a:latin typeface="+mn-lt"/>
                        <a:ea typeface="+mn-ea"/>
                        <a:cs typeface="+mn-cs"/>
                      </a:endParaRPr>
                    </a:p>
                  </a:txBody>
                  <a:tcPr marL="43827" marR="43827" marT="21913" marB="21913">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solidFill>
                      <a:srgbClr val="D9F3EF"/>
                    </a:solidFill>
                  </a:tcPr>
                </a:tc>
                <a:tc>
                  <a:txBody>
                    <a:bodyPr/>
                    <a:lstStyle/>
                    <a:p>
                      <a:endParaRPr kumimoji="1" lang="ja-JP" altLang="en-US" sz="600" dirty="0"/>
                    </a:p>
                  </a:txBody>
                  <a:tcPr marL="43827" marR="43827" marT="21913" marB="21913">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noFill/>
                  </a:tcPr>
                </a:tc>
                <a:extLst>
                  <a:ext uri="{0D108BD9-81ED-4DB2-BD59-A6C34878D82A}">
                    <a16:rowId xmlns:a16="http://schemas.microsoft.com/office/drawing/2014/main" xmlns="" val="1946363631"/>
                  </a:ext>
                </a:extLst>
              </a:tr>
              <a:tr h="2520000">
                <a:tc vMerge="1">
                  <a:txBody>
                    <a:bodyPr/>
                    <a:lstStyle/>
                    <a:p>
                      <a:endParaRPr kumimoji="1" lang="ja-JP" altLang="en-US" sz="900" dirty="0"/>
                    </a:p>
                  </a:txBody>
                  <a:tcPr marL="63305" marR="63305" marT="31652" marB="31652">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algn="l" defTabSz="914400" rtl="0" eaLnBrk="1" latinLnBrk="0" hangingPunct="1"/>
                      <a:endParaRPr kumimoji="1" lang="ja-JP" altLang="en-US" sz="600" kern="1200" dirty="0">
                        <a:solidFill>
                          <a:schemeClr val="dk1"/>
                        </a:solidFill>
                        <a:latin typeface="+mn-lt"/>
                        <a:ea typeface="+mn-ea"/>
                        <a:cs typeface="+mn-cs"/>
                      </a:endParaRPr>
                    </a:p>
                  </a:txBody>
                  <a:tcPr marL="43827" marR="43827" marT="21913" marB="21913">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solidFill>
                      <a:srgbClr val="D9F3EF"/>
                    </a:solidFill>
                  </a:tcPr>
                </a:tc>
                <a:tc>
                  <a:txBody>
                    <a:bodyPr/>
                    <a:lstStyle/>
                    <a:p>
                      <a:endParaRPr kumimoji="1" lang="ja-JP" altLang="en-US" sz="600" dirty="0"/>
                    </a:p>
                  </a:txBody>
                  <a:tcPr marL="43827" marR="43827" marT="21913" marB="21913">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noFill/>
                  </a:tcPr>
                </a:tc>
                <a:extLst>
                  <a:ext uri="{0D108BD9-81ED-4DB2-BD59-A6C34878D82A}">
                    <a16:rowId xmlns:a16="http://schemas.microsoft.com/office/drawing/2014/main" xmlns="" val="4130155753"/>
                  </a:ext>
                </a:extLst>
              </a:tr>
              <a:tr h="2278839">
                <a:tc vMerge="1">
                  <a:txBody>
                    <a:bodyPr/>
                    <a:lstStyle/>
                    <a:p>
                      <a:pPr algn="ctr"/>
                      <a:endParaRPr kumimoji="1" lang="ja-JP" altLang="en-US" sz="1000" b="1" dirty="0">
                        <a:solidFill>
                          <a:schemeClr val="bg1"/>
                        </a:solidFill>
                      </a:endParaRPr>
                    </a:p>
                  </a:txBody>
                  <a:tcPr marL="43827" marR="43827" marT="21913" marB="21913" vert="eaVert" anchor="ctr">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solidFill>
                      <a:srgbClr val="3FBBA6"/>
                    </a:solidFill>
                  </a:tcPr>
                </a:tc>
                <a:tc>
                  <a:txBody>
                    <a:bodyPr/>
                    <a:lstStyle/>
                    <a:p>
                      <a:pPr marL="0" algn="l" defTabSz="914400" rtl="0" eaLnBrk="1" latinLnBrk="0" hangingPunct="1"/>
                      <a:endParaRPr kumimoji="1" lang="ja-JP" altLang="en-US" sz="600" kern="1200" dirty="0">
                        <a:solidFill>
                          <a:schemeClr val="dk1"/>
                        </a:solidFill>
                        <a:latin typeface="+mn-lt"/>
                        <a:ea typeface="+mn-ea"/>
                        <a:cs typeface="+mn-cs"/>
                      </a:endParaRPr>
                    </a:p>
                  </a:txBody>
                  <a:tcPr marL="43827" marR="43827" marT="21913" marB="21913">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solidFill>
                      <a:srgbClr val="D9F3EF"/>
                    </a:solidFill>
                  </a:tcPr>
                </a:tc>
                <a:tc>
                  <a:txBody>
                    <a:bodyPr/>
                    <a:lstStyle/>
                    <a:p>
                      <a:endParaRPr kumimoji="1" lang="ja-JP" altLang="en-US" sz="600" dirty="0"/>
                    </a:p>
                  </a:txBody>
                  <a:tcPr marL="43827" marR="43827" marT="21913" marB="21913">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noFill/>
                  </a:tcPr>
                </a:tc>
                <a:extLst>
                  <a:ext uri="{0D108BD9-81ED-4DB2-BD59-A6C34878D82A}">
                    <a16:rowId xmlns:a16="http://schemas.microsoft.com/office/drawing/2014/main" xmlns="" val="4038709007"/>
                  </a:ext>
                </a:extLst>
              </a:tr>
            </a:tbl>
          </a:graphicData>
        </a:graphic>
      </p:graphicFrame>
      <p:sp>
        <p:nvSpPr>
          <p:cNvPr id="111" name="正方形/長方形 110"/>
          <p:cNvSpPr/>
          <p:nvPr/>
        </p:nvSpPr>
        <p:spPr>
          <a:xfrm>
            <a:off x="0" y="-1"/>
            <a:ext cx="6858000" cy="936000"/>
          </a:xfrm>
          <a:prstGeom prst="rect">
            <a:avLst/>
          </a:prstGeom>
          <a:solidFill>
            <a:srgbClr val="3FBB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2000" b="1" dirty="0">
                <a:solidFill>
                  <a:prstClr val="white"/>
                </a:solidFill>
                <a:latin typeface="HG創英角ﾎﾟｯﾌﾟ体" panose="040B0A09000000000000" pitchFamily="49" charset="-128"/>
                <a:ea typeface="HG創英角ﾎﾟｯﾌﾟ体" panose="040B0A09000000000000" pitchFamily="49" charset="-128"/>
              </a:rPr>
              <a:t>ワクチンの接種に伴い排出される廃棄物の分別について</a:t>
            </a:r>
            <a:endParaRPr kumimoji="1" lang="en-US" altLang="ja-JP" sz="2000" b="1" dirty="0">
              <a:solidFill>
                <a:prstClr val="white"/>
              </a:solidFill>
              <a:latin typeface="HG創英角ﾎﾟｯﾌﾟ体" panose="040B0A09000000000000" pitchFamily="49" charset="-128"/>
              <a:ea typeface="HG創英角ﾎﾟｯﾌﾟ体" panose="040B0A09000000000000" pitchFamily="49" charset="-128"/>
            </a:endParaRPr>
          </a:p>
        </p:txBody>
      </p:sp>
      <p:sp>
        <p:nvSpPr>
          <p:cNvPr id="104" name="正方形/長方形 103"/>
          <p:cNvSpPr/>
          <p:nvPr/>
        </p:nvSpPr>
        <p:spPr>
          <a:xfrm>
            <a:off x="8830" y="8911246"/>
            <a:ext cx="8650805" cy="449900"/>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　廃棄物処理法の基準を遵守し、「廃棄物処理法に基づく感染性廃棄物</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en-US" altLang="ja-JP" sz="1100" dirty="0">
                <a:solidFill>
                  <a:schemeClr val="tx1"/>
                </a:solidFill>
                <a:latin typeface="メイリオ" panose="020B0604030504040204" pitchFamily="50" charset="-128"/>
                <a:ea typeface="メイリオ" panose="020B0604030504040204" pitchFamily="50" charset="-128"/>
              </a:rPr>
              <a:t>      </a:t>
            </a:r>
            <a:r>
              <a:rPr kumimoji="1" lang="ja-JP" altLang="en-US" sz="1100" dirty="0">
                <a:solidFill>
                  <a:schemeClr val="tx1"/>
                </a:solidFill>
                <a:latin typeface="メイリオ" panose="020B0604030504040204" pitchFamily="50" charset="-128"/>
                <a:ea typeface="メイリオ" panose="020B0604030504040204" pitchFamily="50" charset="-128"/>
              </a:rPr>
              <a:t>処理マニュアル」に沿って処理してください。</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　詳細については自治体のルールに従ってください。</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pic>
        <p:nvPicPr>
          <p:cNvPr id="1027" name="Picture 3" descr="\\JW-SVR16\jw_users\04_調査部\00_調査部共有\Ｒ０１年度事業\自主調査事業\新型コロナウイルス対策に関する調査業務\チラシ\医療機関向け\画像\【使用分】ごみ袋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9887" y="4484957"/>
            <a:ext cx="1080888" cy="131970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JW-SVR16\jw_users\04_調査部\00_調査部共有\Ｒ０１年度事業\自主調査事業\新型コロナウイルス対策に関する調査業務\チラシ\医療機関向け\画像\【使用分】段ボール.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5105" y="4443204"/>
            <a:ext cx="1078254" cy="1221042"/>
          </a:xfrm>
          <a:prstGeom prst="rect">
            <a:avLst/>
          </a:prstGeom>
          <a:noFill/>
          <a:extLst>
            <a:ext uri="{909E8E84-426E-40DD-AFC4-6F175D3DCCD1}">
              <a14:hiddenFill xmlns:a14="http://schemas.microsoft.com/office/drawing/2010/main">
                <a:solidFill>
                  <a:srgbClr val="FFFFFF"/>
                </a:solidFill>
              </a14:hiddenFill>
            </a:ext>
          </a:extLst>
        </p:spPr>
      </p:pic>
      <p:pic>
        <p:nvPicPr>
          <p:cNvPr id="6" name="図 5" descr="グラフィカル ユーザー インターフェイス が含まれている画像&#10;&#10;自動的に生成された説明">
            <a:extLst>
              <a:ext uri="{FF2B5EF4-FFF2-40B4-BE49-F238E27FC236}">
                <a16:creationId xmlns:a16="http://schemas.microsoft.com/office/drawing/2014/main" xmlns="" id="{D8EF6F01-C992-4FDE-919A-0CC3FE4264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1004623" y="2555935"/>
            <a:ext cx="1780206" cy="468854"/>
          </a:xfrm>
          <a:prstGeom prst="rect">
            <a:avLst/>
          </a:prstGeom>
        </p:spPr>
      </p:pic>
      <p:pic>
        <p:nvPicPr>
          <p:cNvPr id="11" name="図 10" descr="白いバックグラウンドの前にあるボトル&#10;&#10;中程度の精度で自動的に生成された説明">
            <a:extLst>
              <a:ext uri="{FF2B5EF4-FFF2-40B4-BE49-F238E27FC236}">
                <a16:creationId xmlns:a16="http://schemas.microsoft.com/office/drawing/2014/main" xmlns="" id="{E4078A3F-BACC-4079-8512-4D2F71FB5EE6}"/>
              </a:ext>
            </a:extLst>
          </p:cNvPr>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1712495" y="7214086"/>
            <a:ext cx="1112972" cy="899151"/>
          </a:xfrm>
          <a:prstGeom prst="rect">
            <a:avLst/>
          </a:prstGeom>
        </p:spPr>
      </p:pic>
      <p:pic>
        <p:nvPicPr>
          <p:cNvPr id="15" name="図 14" descr="ナイフ が含まれている画像&#10;&#10;自動的に生成された説明">
            <a:extLst>
              <a:ext uri="{FF2B5EF4-FFF2-40B4-BE49-F238E27FC236}">
                <a16:creationId xmlns:a16="http://schemas.microsoft.com/office/drawing/2014/main" xmlns="" id="{FAB153AC-D1A1-478E-AB4B-DBAAD41BF37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49958" y="6268785"/>
            <a:ext cx="699024" cy="1205098"/>
          </a:xfrm>
          <a:prstGeom prst="rect">
            <a:avLst/>
          </a:prstGeom>
        </p:spPr>
      </p:pic>
      <p:pic>
        <p:nvPicPr>
          <p:cNvPr id="17" name="図 16" descr="シャツ, 衣類 が含まれている画像&#10;&#10;自動的に生成された説明">
            <a:extLst>
              <a:ext uri="{FF2B5EF4-FFF2-40B4-BE49-F238E27FC236}">
                <a16:creationId xmlns:a16="http://schemas.microsoft.com/office/drawing/2014/main" xmlns="" id="{1C19EBE4-715C-42D3-980A-9BA7F014F5E3}"/>
              </a:ext>
            </a:extLst>
          </p:cNvPr>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560487" y="7100312"/>
            <a:ext cx="1033486" cy="1106000"/>
          </a:xfrm>
          <a:prstGeom prst="rect">
            <a:avLst/>
          </a:prstGeom>
        </p:spPr>
      </p:pic>
      <p:sp>
        <p:nvSpPr>
          <p:cNvPr id="32" name="テキスト ボックス 31">
            <a:extLst>
              <a:ext uri="{FF2B5EF4-FFF2-40B4-BE49-F238E27FC236}">
                <a16:creationId xmlns:a16="http://schemas.microsoft.com/office/drawing/2014/main" xmlns="" id="{62896A5E-97F7-4F7F-8522-FC993ED17C7A}"/>
              </a:ext>
            </a:extLst>
          </p:cNvPr>
          <p:cNvSpPr txBox="1"/>
          <p:nvPr/>
        </p:nvSpPr>
        <p:spPr>
          <a:xfrm>
            <a:off x="1785974" y="8213593"/>
            <a:ext cx="967413"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バイアル</a:t>
            </a:r>
          </a:p>
        </p:txBody>
      </p:sp>
      <p:sp>
        <p:nvSpPr>
          <p:cNvPr id="33" name="テキスト ボックス 32">
            <a:extLst>
              <a:ext uri="{FF2B5EF4-FFF2-40B4-BE49-F238E27FC236}">
                <a16:creationId xmlns:a16="http://schemas.microsoft.com/office/drawing/2014/main" xmlns="" id="{12C3DD6C-E4E3-4D7E-9A7A-4674F19A2B5C}"/>
              </a:ext>
            </a:extLst>
          </p:cNvPr>
          <p:cNvSpPr txBox="1"/>
          <p:nvPr/>
        </p:nvSpPr>
        <p:spPr>
          <a:xfrm>
            <a:off x="1206107" y="7220262"/>
            <a:ext cx="967413"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マスク</a:t>
            </a:r>
          </a:p>
        </p:txBody>
      </p:sp>
      <p:sp>
        <p:nvSpPr>
          <p:cNvPr id="35" name="テキスト ボックス 34">
            <a:extLst>
              <a:ext uri="{FF2B5EF4-FFF2-40B4-BE49-F238E27FC236}">
                <a16:creationId xmlns:a16="http://schemas.microsoft.com/office/drawing/2014/main" xmlns="" id="{425741C1-9383-4F88-AD82-38FC460806BC}"/>
              </a:ext>
            </a:extLst>
          </p:cNvPr>
          <p:cNvSpPr txBox="1"/>
          <p:nvPr/>
        </p:nvSpPr>
        <p:spPr>
          <a:xfrm>
            <a:off x="593523" y="8245223"/>
            <a:ext cx="967413"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ガウン</a:t>
            </a:r>
          </a:p>
        </p:txBody>
      </p:sp>
      <p:pic>
        <p:nvPicPr>
          <p:cNvPr id="10" name="図 9">
            <a:extLst>
              <a:ext uri="{FF2B5EF4-FFF2-40B4-BE49-F238E27FC236}">
                <a16:creationId xmlns:a16="http://schemas.microsoft.com/office/drawing/2014/main" xmlns="" id="{CAA33650-4A26-45D3-9C63-7B145F48A7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52449" y="4522907"/>
            <a:ext cx="1177590" cy="941142"/>
          </a:xfrm>
          <a:prstGeom prst="rect">
            <a:avLst/>
          </a:prstGeom>
        </p:spPr>
      </p:pic>
      <p:sp>
        <p:nvSpPr>
          <p:cNvPr id="30" name="テキスト ボックス 29">
            <a:extLst>
              <a:ext uri="{FF2B5EF4-FFF2-40B4-BE49-F238E27FC236}">
                <a16:creationId xmlns:a16="http://schemas.microsoft.com/office/drawing/2014/main" xmlns="" id="{114B2313-577E-4829-BE3A-F5853992CB63}"/>
              </a:ext>
            </a:extLst>
          </p:cNvPr>
          <p:cNvSpPr txBox="1"/>
          <p:nvPr/>
        </p:nvSpPr>
        <p:spPr>
          <a:xfrm>
            <a:off x="930001" y="5656489"/>
            <a:ext cx="2084239"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ガーゼ等の血液付着物</a:t>
            </a:r>
          </a:p>
        </p:txBody>
      </p:sp>
      <p:pic>
        <p:nvPicPr>
          <p:cNvPr id="38" name="図 37" descr="テーブル, コンピュータ が含まれている画像&#10;&#10;自動的に生成された説明">
            <a:extLst>
              <a:ext uri="{FF2B5EF4-FFF2-40B4-BE49-F238E27FC236}">
                <a16:creationId xmlns:a16="http://schemas.microsoft.com/office/drawing/2014/main" xmlns="" id="{27F01844-4E07-4971-88EA-48DC971561BF}"/>
              </a:ext>
            </a:extLst>
          </p:cNvPr>
          <p:cNvPicPr>
            <a:picLocks/>
          </p:cNvPicPr>
          <p:nvPr/>
        </p:nvPicPr>
        <p:blipFill>
          <a:blip r:embed="rId9">
            <a:extLst>
              <a:ext uri="{28A0092B-C50C-407E-A947-70E740481C1C}">
                <a14:useLocalDpi xmlns:a14="http://schemas.microsoft.com/office/drawing/2010/main" val="0"/>
              </a:ext>
            </a:extLst>
          </a:blip>
          <a:stretch>
            <a:fillRect/>
          </a:stretch>
        </p:blipFill>
        <p:spPr>
          <a:xfrm>
            <a:off x="4290471" y="1914975"/>
            <a:ext cx="1296729" cy="1487880"/>
          </a:xfrm>
          <a:prstGeom prst="rect">
            <a:avLst/>
          </a:prstGeom>
        </p:spPr>
      </p:pic>
      <p:sp>
        <p:nvSpPr>
          <p:cNvPr id="40" name="テキスト ボックス 39">
            <a:extLst>
              <a:ext uri="{FF2B5EF4-FFF2-40B4-BE49-F238E27FC236}">
                <a16:creationId xmlns:a16="http://schemas.microsoft.com/office/drawing/2014/main" xmlns="" id="{E3DD2CF1-2FB0-4DD6-A758-CE27066916CF}"/>
              </a:ext>
            </a:extLst>
          </p:cNvPr>
          <p:cNvSpPr txBox="1"/>
          <p:nvPr/>
        </p:nvSpPr>
        <p:spPr>
          <a:xfrm>
            <a:off x="3840242" y="3407907"/>
            <a:ext cx="2137231"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プラスチック製容器</a:t>
            </a:r>
          </a:p>
        </p:txBody>
      </p:sp>
      <p:sp>
        <p:nvSpPr>
          <p:cNvPr id="41" name="テキスト ボックス 40">
            <a:extLst>
              <a:ext uri="{FF2B5EF4-FFF2-40B4-BE49-F238E27FC236}">
                <a16:creationId xmlns:a16="http://schemas.microsoft.com/office/drawing/2014/main" xmlns="" id="{E3DD2CF1-2FB0-4DD6-A758-CE27066916CF}"/>
              </a:ext>
            </a:extLst>
          </p:cNvPr>
          <p:cNvSpPr txBox="1"/>
          <p:nvPr/>
        </p:nvSpPr>
        <p:spPr>
          <a:xfrm>
            <a:off x="1159413" y="3260776"/>
            <a:ext cx="1625416"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使用済み注射針</a:t>
            </a:r>
          </a:p>
        </p:txBody>
      </p:sp>
      <p:sp>
        <p:nvSpPr>
          <p:cNvPr id="42" name="テキスト ボックス 41">
            <a:extLst>
              <a:ext uri="{FF2B5EF4-FFF2-40B4-BE49-F238E27FC236}">
                <a16:creationId xmlns:a16="http://schemas.microsoft.com/office/drawing/2014/main" xmlns="" id="{E3DD2CF1-2FB0-4DD6-A758-CE27066916CF}"/>
              </a:ext>
            </a:extLst>
          </p:cNvPr>
          <p:cNvSpPr txBox="1"/>
          <p:nvPr/>
        </p:nvSpPr>
        <p:spPr>
          <a:xfrm>
            <a:off x="3603493" y="5698361"/>
            <a:ext cx="1478084" cy="523220"/>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段ボール容器</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（内袋使用）</a:t>
            </a:r>
          </a:p>
        </p:txBody>
      </p:sp>
      <p:sp>
        <p:nvSpPr>
          <p:cNvPr id="43" name="テキスト ボックス 42">
            <a:extLst>
              <a:ext uri="{FF2B5EF4-FFF2-40B4-BE49-F238E27FC236}">
                <a16:creationId xmlns:a16="http://schemas.microsoft.com/office/drawing/2014/main" xmlns="" id="{E3DD2CF1-2FB0-4DD6-A758-CE27066916CF}"/>
              </a:ext>
            </a:extLst>
          </p:cNvPr>
          <p:cNvSpPr txBox="1"/>
          <p:nvPr/>
        </p:nvSpPr>
        <p:spPr>
          <a:xfrm>
            <a:off x="4864230" y="5706177"/>
            <a:ext cx="1783772" cy="523220"/>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ポリ袋</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（二重使用）</a:t>
            </a:r>
          </a:p>
        </p:txBody>
      </p:sp>
      <p:pic>
        <p:nvPicPr>
          <p:cNvPr id="13" name="図 12">
            <a:extLst>
              <a:ext uri="{FF2B5EF4-FFF2-40B4-BE49-F238E27FC236}">
                <a16:creationId xmlns:a16="http://schemas.microsoft.com/office/drawing/2014/main" xmlns="" id="{9C026011-0219-43D0-BE46-2A7DF6A31F7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72368" y="6334762"/>
            <a:ext cx="928023" cy="826573"/>
          </a:xfrm>
          <a:prstGeom prst="rect">
            <a:avLst/>
          </a:prstGeom>
        </p:spPr>
      </p:pic>
      <p:sp>
        <p:nvSpPr>
          <p:cNvPr id="48" name="テキスト ボックス 47">
            <a:extLst>
              <a:ext uri="{FF2B5EF4-FFF2-40B4-BE49-F238E27FC236}">
                <a16:creationId xmlns:a16="http://schemas.microsoft.com/office/drawing/2014/main" xmlns="" id="{E3DD2CF1-2FB0-4DD6-A758-CE27066916CF}"/>
              </a:ext>
            </a:extLst>
          </p:cNvPr>
          <p:cNvSpPr txBox="1"/>
          <p:nvPr/>
        </p:nvSpPr>
        <p:spPr>
          <a:xfrm>
            <a:off x="3716856" y="7805129"/>
            <a:ext cx="2693326" cy="738664"/>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感染性廃棄物を表す表示</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（バイオハザードマークなど）のないポリ袋等</a:t>
            </a:r>
          </a:p>
        </p:txBody>
      </p:sp>
      <p:pic>
        <p:nvPicPr>
          <p:cNvPr id="49" name="図 48"/>
          <p:cNvPicPr>
            <a:picLocks noChangeAspect="1"/>
          </p:cNvPicPr>
          <p:nvPr/>
        </p:nvPicPr>
        <p:blipFill>
          <a:blip r:embed="rId11"/>
          <a:stretch>
            <a:fillRect/>
          </a:stretch>
        </p:blipFill>
        <p:spPr>
          <a:xfrm>
            <a:off x="4577590" y="6415053"/>
            <a:ext cx="808071" cy="1306213"/>
          </a:xfrm>
          <a:prstGeom prst="rect">
            <a:avLst/>
          </a:prstGeom>
        </p:spPr>
      </p:pic>
      <p:sp>
        <p:nvSpPr>
          <p:cNvPr id="50" name="正方形/長方形 49"/>
          <p:cNvSpPr/>
          <p:nvPr/>
        </p:nvSpPr>
        <p:spPr>
          <a:xfrm>
            <a:off x="-4851000" y="2560857"/>
            <a:ext cx="4684094" cy="320993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kumimoji="1" lang="ja-JP" altLang="en-US" sz="1662" dirty="0"/>
              <a:t>運営管理者の方へ</a:t>
            </a:r>
            <a:endParaRPr kumimoji="1" lang="en-US" altLang="ja-JP" sz="1662" dirty="0"/>
          </a:p>
          <a:p>
            <a:endParaRPr kumimoji="1" lang="en-US" altLang="ja-JP" sz="1662" dirty="0"/>
          </a:p>
          <a:p>
            <a:r>
              <a:rPr kumimoji="1" lang="ja-JP" altLang="en-US" sz="1662" dirty="0"/>
              <a:t>○血液付着のおそれなどがないことから、</a:t>
            </a:r>
            <a:r>
              <a:rPr kumimoji="1" lang="ja-JP" altLang="en-US" sz="1662" b="1" u="sng" dirty="0"/>
              <a:t>マスクやバイアル等を感染性廃棄物ではなく通常の産業廃棄物として分別している会場向け</a:t>
            </a:r>
            <a:r>
              <a:rPr kumimoji="1" lang="ja-JP" altLang="en-US" sz="1662" dirty="0"/>
              <a:t>です。</a:t>
            </a:r>
            <a:endParaRPr kumimoji="1" lang="en-US" altLang="ja-JP" sz="1662" dirty="0"/>
          </a:p>
          <a:p>
            <a:r>
              <a:rPr kumimoji="1" lang="ja-JP" altLang="en-US" sz="1662" dirty="0"/>
              <a:t>○印刷し、廃棄容器付近に貼る</a:t>
            </a:r>
            <a:endParaRPr kumimoji="1" lang="en-US" altLang="ja-JP" sz="1662" dirty="0"/>
          </a:p>
          <a:p>
            <a:r>
              <a:rPr kumimoji="1" lang="ja-JP" altLang="en-US" sz="1662" dirty="0"/>
              <a:t>などしてご使用ください。</a:t>
            </a:r>
            <a:endParaRPr kumimoji="1" lang="en-US" altLang="ja-JP" sz="1662" dirty="0"/>
          </a:p>
          <a:p>
            <a:r>
              <a:rPr kumimoji="1" lang="ja-JP" altLang="en-US" sz="1662" dirty="0"/>
              <a:t>○会場での分別ルールに沿って、廃棄物の例示や分別（感染性か否か）を修正したり、</a:t>
            </a:r>
            <a:r>
              <a:rPr kumimoji="1" lang="ja-JP" altLang="en-US" sz="1662" b="1" u="sng" dirty="0"/>
              <a:t>実際に使用する容器や廃棄物の写真を活用</a:t>
            </a:r>
            <a:r>
              <a:rPr kumimoji="1" lang="ja-JP" altLang="en-US" sz="1662" dirty="0"/>
              <a:t>していただいて結構です。</a:t>
            </a:r>
          </a:p>
        </p:txBody>
      </p:sp>
      <p:sp>
        <p:nvSpPr>
          <p:cNvPr id="31" name="テキスト ボックス 30"/>
          <p:cNvSpPr txBox="1"/>
          <p:nvPr/>
        </p:nvSpPr>
        <p:spPr>
          <a:xfrm>
            <a:off x="4864230" y="9552891"/>
            <a:ext cx="878322" cy="215315"/>
          </a:xfrm>
          <a:prstGeom prst="rect">
            <a:avLst/>
          </a:prstGeom>
          <a:noFill/>
        </p:spPr>
        <p:txBody>
          <a:bodyPr wrap="square" rtlCol="0">
            <a:spAutoFit/>
          </a:bodyPr>
          <a:lstStyle/>
          <a:p>
            <a:r>
              <a:rPr kumimoji="1" lang="ja-JP" altLang="en-US" sz="799" b="1" dirty="0">
                <a:latin typeface="メイリオ" panose="020B0604030504040204" pitchFamily="50" charset="-128"/>
                <a:ea typeface="メイリオ" panose="020B0604030504040204" pitchFamily="50" charset="-128"/>
              </a:rPr>
              <a:t>環境省公式</a:t>
            </a:r>
            <a:r>
              <a:rPr kumimoji="1" lang="en-US" altLang="ja-JP" sz="799" b="1" dirty="0">
                <a:latin typeface="メイリオ" panose="020B0604030504040204" pitchFamily="50" charset="-128"/>
                <a:ea typeface="メイリオ" panose="020B0604030504040204" pitchFamily="50" charset="-128"/>
              </a:rPr>
              <a:t>HP</a:t>
            </a:r>
          </a:p>
        </p:txBody>
      </p:sp>
      <p:sp>
        <p:nvSpPr>
          <p:cNvPr id="36" name="テキスト ボックス 35"/>
          <p:cNvSpPr txBox="1"/>
          <p:nvPr/>
        </p:nvSpPr>
        <p:spPr>
          <a:xfrm>
            <a:off x="5616853" y="9469028"/>
            <a:ext cx="1101218" cy="415883"/>
          </a:xfrm>
          <a:prstGeom prst="rect">
            <a:avLst/>
          </a:prstGeom>
          <a:noFill/>
        </p:spPr>
        <p:txBody>
          <a:bodyPr wrap="square" rtlCol="0">
            <a:spAutoFit/>
          </a:bodyPr>
          <a:lstStyle/>
          <a:p>
            <a:pPr algn="ctr"/>
            <a:r>
              <a:rPr kumimoji="1" lang="ja-JP" altLang="en-US" sz="701" b="1" dirty="0">
                <a:solidFill>
                  <a:prstClr val="black"/>
                </a:solidFill>
                <a:latin typeface="メイリオ" panose="020B0604030504040204" pitchFamily="50" charset="-128"/>
                <a:ea typeface="メイリオ" panose="020B0604030504040204" pitchFamily="50" charset="-128"/>
              </a:rPr>
              <a:t>廃棄物処理法に</a:t>
            </a:r>
            <a:endParaRPr kumimoji="1" lang="en-US" altLang="ja-JP" sz="701" b="1" dirty="0">
              <a:solidFill>
                <a:prstClr val="black"/>
              </a:solidFill>
              <a:latin typeface="メイリオ" panose="020B0604030504040204" pitchFamily="50" charset="-128"/>
              <a:ea typeface="メイリオ" panose="020B0604030504040204" pitchFamily="50" charset="-128"/>
            </a:endParaRPr>
          </a:p>
          <a:p>
            <a:pPr algn="ctr"/>
            <a:r>
              <a:rPr kumimoji="1" lang="ja-JP" altLang="en-US" sz="701" b="1" dirty="0">
                <a:solidFill>
                  <a:prstClr val="black"/>
                </a:solidFill>
                <a:latin typeface="メイリオ" panose="020B0604030504040204" pitchFamily="50" charset="-128"/>
                <a:ea typeface="メイリオ" panose="020B0604030504040204" pitchFamily="50" charset="-128"/>
              </a:rPr>
              <a:t>基づく感染性廃棄物</a:t>
            </a:r>
            <a:endParaRPr kumimoji="1" lang="en-US" altLang="ja-JP" sz="701" b="1" dirty="0">
              <a:solidFill>
                <a:prstClr val="black"/>
              </a:solidFill>
              <a:latin typeface="メイリオ" panose="020B0604030504040204" pitchFamily="50" charset="-128"/>
              <a:ea typeface="メイリオ" panose="020B0604030504040204" pitchFamily="50" charset="-128"/>
            </a:endParaRPr>
          </a:p>
          <a:p>
            <a:pPr algn="ctr"/>
            <a:r>
              <a:rPr kumimoji="1" lang="ja-JP" altLang="en-US" sz="701" b="1" dirty="0">
                <a:solidFill>
                  <a:prstClr val="black"/>
                </a:solidFill>
                <a:latin typeface="メイリオ" panose="020B0604030504040204" pitchFamily="50" charset="-128"/>
                <a:ea typeface="メイリオ" panose="020B0604030504040204" pitchFamily="50" charset="-128"/>
              </a:rPr>
              <a:t>処理マニュアル</a:t>
            </a:r>
            <a:r>
              <a:rPr kumimoji="1" lang="en-US" altLang="ja-JP" sz="701" b="1" dirty="0">
                <a:solidFill>
                  <a:prstClr val="black"/>
                </a:solidFill>
                <a:latin typeface="メイリオ" panose="020B0604030504040204" pitchFamily="50" charset="-128"/>
                <a:ea typeface="メイリオ" panose="020B0604030504040204" pitchFamily="50" charset="-128"/>
              </a:rPr>
              <a:t>(PDF)</a:t>
            </a:r>
            <a:endParaRPr kumimoji="1" lang="en-US" altLang="ja-JP" sz="599" b="1" dirty="0">
              <a:latin typeface="メイリオ" panose="020B0604030504040204" pitchFamily="50" charset="-128"/>
              <a:ea typeface="メイリオ" panose="020B0604030504040204" pitchFamily="50" charset="-128"/>
            </a:endParaRPr>
          </a:p>
        </p:txBody>
      </p:sp>
      <p:pic>
        <p:nvPicPr>
          <p:cNvPr id="37" name="図 36"/>
          <p:cNvPicPr>
            <a:picLocks noChangeAspect="1"/>
          </p:cNvPicPr>
          <p:nvPr/>
        </p:nvPicPr>
        <p:blipFill>
          <a:blip r:embed="rId12"/>
          <a:stretch>
            <a:fillRect/>
          </a:stretch>
        </p:blipFill>
        <p:spPr>
          <a:xfrm>
            <a:off x="5004344" y="8913000"/>
            <a:ext cx="582856" cy="584571"/>
          </a:xfrm>
          <a:prstGeom prst="rect">
            <a:avLst/>
          </a:prstGeom>
        </p:spPr>
      </p:pic>
      <p:pic>
        <p:nvPicPr>
          <p:cNvPr id="39" name="図 38"/>
          <p:cNvPicPr>
            <a:picLocks noChangeAspect="1"/>
          </p:cNvPicPr>
          <p:nvPr/>
        </p:nvPicPr>
        <p:blipFill>
          <a:blip r:embed="rId13"/>
          <a:stretch>
            <a:fillRect/>
          </a:stretch>
        </p:blipFill>
        <p:spPr>
          <a:xfrm>
            <a:off x="5874319" y="8914714"/>
            <a:ext cx="586286" cy="582856"/>
          </a:xfrm>
          <a:prstGeom prst="rect">
            <a:avLst/>
          </a:prstGeom>
        </p:spPr>
      </p:pic>
      <p:sp>
        <p:nvSpPr>
          <p:cNvPr id="34" name="テキスト ボックス 33">
            <a:extLst>
              <a:ext uri="{FF2B5EF4-FFF2-40B4-BE49-F238E27FC236}">
                <a16:creationId xmlns:a16="http://schemas.microsoft.com/office/drawing/2014/main" xmlns="" id="{BEA9ED4C-7354-45CB-AB2D-616EF132F51E}"/>
              </a:ext>
            </a:extLst>
          </p:cNvPr>
          <p:cNvSpPr txBox="1"/>
          <p:nvPr/>
        </p:nvSpPr>
        <p:spPr>
          <a:xfrm>
            <a:off x="2442996" y="7568504"/>
            <a:ext cx="937262" cy="276999"/>
          </a:xfrm>
          <a:prstGeom prst="rect">
            <a:avLst/>
          </a:prstGeom>
          <a:noFill/>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手袋</a:t>
            </a:r>
          </a:p>
        </p:txBody>
      </p:sp>
      <p:grpSp>
        <p:nvGrpSpPr>
          <p:cNvPr id="3" name="グループ化 2"/>
          <p:cNvGrpSpPr/>
          <p:nvPr/>
        </p:nvGrpSpPr>
        <p:grpSpPr>
          <a:xfrm>
            <a:off x="5625733" y="1747479"/>
            <a:ext cx="1038151" cy="739021"/>
            <a:chOff x="5625733" y="1791731"/>
            <a:chExt cx="1038151" cy="739021"/>
          </a:xfrm>
        </p:grpSpPr>
        <p:sp>
          <p:nvSpPr>
            <p:cNvPr id="46" name="Text Box 126"/>
            <p:cNvSpPr txBox="1">
              <a:spLocks noChangeArrowheads="1"/>
            </p:cNvSpPr>
            <p:nvPr/>
          </p:nvSpPr>
          <p:spPr bwMode="auto">
            <a:xfrm>
              <a:off x="5625733" y="2329018"/>
              <a:ext cx="1038151" cy="201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7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バイオハザードマーク</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pic>
          <p:nvPicPr>
            <p:cNvPr id="47" name="Picture 12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13743" y="1836206"/>
              <a:ext cx="462133" cy="485797"/>
            </a:xfrm>
            <a:prstGeom prst="rect">
              <a:avLst/>
            </a:prstGeom>
            <a:noFill/>
            <a:extLst>
              <a:ext uri="{909E8E84-426E-40DD-AFC4-6F175D3DCCD1}">
                <a14:hiddenFill xmlns:a14="http://schemas.microsoft.com/office/drawing/2010/main">
                  <a:solidFill>
                    <a:srgbClr val="FFFFFF"/>
                  </a:solidFill>
                </a14:hiddenFill>
              </a:ext>
            </a:extLst>
          </p:spPr>
        </p:pic>
        <p:sp>
          <p:nvSpPr>
            <p:cNvPr id="2" name="角丸四角形 1"/>
            <p:cNvSpPr/>
            <p:nvPr/>
          </p:nvSpPr>
          <p:spPr>
            <a:xfrm>
              <a:off x="5665156" y="1791731"/>
              <a:ext cx="936000" cy="720000"/>
            </a:xfrm>
            <a:prstGeom prst="roundRect">
              <a:avLst>
                <a:gd name="adj" fmla="val 11928"/>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4" name="グループ化 43"/>
          <p:cNvGrpSpPr/>
          <p:nvPr/>
        </p:nvGrpSpPr>
        <p:grpSpPr>
          <a:xfrm>
            <a:off x="5625733" y="3763203"/>
            <a:ext cx="1038151" cy="739021"/>
            <a:chOff x="5625733" y="1791731"/>
            <a:chExt cx="1038151" cy="739021"/>
          </a:xfrm>
        </p:grpSpPr>
        <p:sp>
          <p:nvSpPr>
            <p:cNvPr id="45" name="Text Box 126"/>
            <p:cNvSpPr txBox="1">
              <a:spLocks noChangeArrowheads="1"/>
            </p:cNvSpPr>
            <p:nvPr/>
          </p:nvSpPr>
          <p:spPr bwMode="auto">
            <a:xfrm>
              <a:off x="5625733" y="2329018"/>
              <a:ext cx="1038151" cy="201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7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バイオハザードマーク</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pic>
          <p:nvPicPr>
            <p:cNvPr id="51" name="Picture 12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913743" y="1836206"/>
              <a:ext cx="462133" cy="485797"/>
            </a:xfrm>
            <a:prstGeom prst="rect">
              <a:avLst/>
            </a:prstGeom>
            <a:noFill/>
            <a:extLst>
              <a:ext uri="{909E8E84-426E-40DD-AFC4-6F175D3DCCD1}">
                <a14:hiddenFill xmlns:a14="http://schemas.microsoft.com/office/drawing/2010/main">
                  <a:solidFill>
                    <a:srgbClr val="FFFFFF"/>
                  </a:solidFill>
                </a14:hiddenFill>
              </a:ext>
            </a:extLst>
          </p:spPr>
        </p:pic>
        <p:sp>
          <p:nvSpPr>
            <p:cNvPr id="52" name="角丸四角形 51"/>
            <p:cNvSpPr/>
            <p:nvPr/>
          </p:nvSpPr>
          <p:spPr>
            <a:xfrm>
              <a:off x="5665156" y="1791731"/>
              <a:ext cx="936000" cy="720000"/>
            </a:xfrm>
            <a:prstGeom prst="roundRect">
              <a:avLst>
                <a:gd name="adj" fmla="val 11928"/>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95161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p:cNvGraphicFramePr>
            <a:graphicFrameLocks noGrp="1"/>
          </p:cNvGraphicFramePr>
          <p:nvPr>
            <p:extLst>
              <p:ext uri="{D42A27DB-BD31-4B8C-83A1-F6EECF244321}">
                <p14:modId xmlns:p14="http://schemas.microsoft.com/office/powerpoint/2010/main" val="584119769"/>
              </p:ext>
            </p:extLst>
          </p:nvPr>
        </p:nvGraphicFramePr>
        <p:xfrm>
          <a:off x="189000" y="1352999"/>
          <a:ext cx="6325584" cy="7280399"/>
        </p:xfrm>
        <a:graphic>
          <a:graphicData uri="http://schemas.openxmlformats.org/drawingml/2006/table">
            <a:tbl>
              <a:tblPr firstRow="1" bandRow="1">
                <a:tableStyleId>{5C22544A-7EE6-4342-B048-85BDC9FD1C3A}</a:tableStyleId>
              </a:tblPr>
              <a:tblGrid>
                <a:gridCol w="395350">
                  <a:extLst>
                    <a:ext uri="{9D8B030D-6E8A-4147-A177-3AD203B41FA5}">
                      <a16:colId xmlns:a16="http://schemas.microsoft.com/office/drawing/2014/main" xmlns="" val="244366468"/>
                    </a:ext>
                  </a:extLst>
                </a:gridCol>
                <a:gridCol w="2767442">
                  <a:extLst>
                    <a:ext uri="{9D8B030D-6E8A-4147-A177-3AD203B41FA5}">
                      <a16:colId xmlns:a16="http://schemas.microsoft.com/office/drawing/2014/main" xmlns="" val="2690650677"/>
                    </a:ext>
                  </a:extLst>
                </a:gridCol>
                <a:gridCol w="3162792">
                  <a:extLst>
                    <a:ext uri="{9D8B030D-6E8A-4147-A177-3AD203B41FA5}">
                      <a16:colId xmlns:a16="http://schemas.microsoft.com/office/drawing/2014/main" xmlns="" val="1768674730"/>
                    </a:ext>
                  </a:extLst>
                </a:gridCol>
              </a:tblGrid>
              <a:tr h="720001">
                <a:tc>
                  <a:txBody>
                    <a:bodyPr/>
                    <a:lstStyle/>
                    <a:p>
                      <a:pPr algn="ctr">
                        <a:lnSpc>
                          <a:spcPct val="150000"/>
                        </a:lnSpc>
                      </a:pP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43827" marR="43827" marT="21913" marB="219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FBBA6"/>
                      </a:solidFill>
                      <a:prstDash val="solid"/>
                      <a:round/>
                      <a:headEnd type="none" w="med" len="med"/>
                      <a:tailEnd type="none" w="med" len="med"/>
                    </a:lnB>
                    <a:noFill/>
                  </a:tcPr>
                </a:tc>
                <a:tc>
                  <a:txBody>
                    <a:bodyPr/>
                    <a:lstStyle/>
                    <a:p>
                      <a:pPr algn="ctr">
                        <a:lnSpc>
                          <a:spcPct val="150000"/>
                        </a:lnSpc>
                      </a:pPr>
                      <a:endParaRPr kumimoji="1" lang="ja-JP" altLang="en-US" sz="800" b="0" dirty="0">
                        <a:solidFill>
                          <a:schemeClr val="tx1"/>
                        </a:solidFill>
                        <a:latin typeface="メイリオ" panose="020B0604030504040204" pitchFamily="50" charset="-128"/>
                        <a:ea typeface="メイリオ" panose="020B0604030504040204" pitchFamily="50" charset="-128"/>
                      </a:endParaRPr>
                    </a:p>
                  </a:txBody>
                  <a:tcPr marL="43827" marR="43827" marT="21913" marB="21913">
                    <a:lnL w="12700" cap="flat" cmpd="sng" algn="ctr">
                      <a:no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FBBA6"/>
                      </a:solidFill>
                      <a:prstDash val="solid"/>
                      <a:round/>
                      <a:headEnd type="none" w="med" len="med"/>
                      <a:tailEnd type="none" w="med" len="med"/>
                    </a:lnB>
                    <a:noFill/>
                  </a:tcPr>
                </a:tc>
                <a:tc>
                  <a:txBody>
                    <a:bodyPr/>
                    <a:lstStyle/>
                    <a:p>
                      <a:pPr algn="ctr">
                        <a:lnSpc>
                          <a:spcPct val="150000"/>
                        </a:lnSpc>
                      </a:pPr>
                      <a:r>
                        <a:rPr kumimoji="1" lang="ja-JP" altLang="en-US" sz="2000" b="1" dirty="0">
                          <a:solidFill>
                            <a:schemeClr val="bg1"/>
                          </a:solidFill>
                          <a:latin typeface="メイリオ" panose="020B0604030504040204" pitchFamily="50" charset="-128"/>
                          <a:ea typeface="メイリオ" panose="020B0604030504040204" pitchFamily="50" charset="-128"/>
                        </a:rPr>
                        <a:t>容器の種類</a:t>
                      </a:r>
                    </a:p>
                  </a:txBody>
                  <a:tcPr marL="43827" marR="43827" marT="21913" marB="21913" anchor="ctr">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solidFill>
                      <a:srgbClr val="3FBBA6"/>
                    </a:solidFill>
                  </a:tcPr>
                </a:tc>
                <a:extLst>
                  <a:ext uri="{0D108BD9-81ED-4DB2-BD59-A6C34878D82A}">
                    <a16:rowId xmlns:a16="http://schemas.microsoft.com/office/drawing/2014/main" xmlns="" val="1040838614"/>
                  </a:ext>
                </a:extLst>
              </a:tr>
              <a:tr h="3280199">
                <a:tc rowSpan="2">
                  <a:txBody>
                    <a:bodyPr/>
                    <a:lstStyle/>
                    <a:p>
                      <a:pPr algn="ctr"/>
                      <a:r>
                        <a:rPr kumimoji="1" lang="ja-JP" altLang="en-US" sz="2000" b="1" dirty="0">
                          <a:solidFill>
                            <a:schemeClr val="bg1"/>
                          </a:solidFill>
                        </a:rPr>
                        <a:t>排出される廃棄物の例</a:t>
                      </a:r>
                    </a:p>
                  </a:txBody>
                  <a:tcPr marL="43827" marR="43827" marT="21913" marB="21913" vert="eaVert" anchor="ctr">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solidFill>
                      <a:srgbClr val="3FBBA6"/>
                    </a:solidFill>
                  </a:tcPr>
                </a:tc>
                <a:tc>
                  <a:txBody>
                    <a:bodyPr/>
                    <a:lstStyle/>
                    <a:p>
                      <a:pPr marL="0" algn="l" defTabSz="914400" rtl="0" eaLnBrk="1" latinLnBrk="0" hangingPunct="1"/>
                      <a:endParaRPr kumimoji="1" lang="ja-JP" altLang="en-US" sz="600" kern="1200" dirty="0">
                        <a:solidFill>
                          <a:schemeClr val="dk1"/>
                        </a:solidFill>
                        <a:latin typeface="+mn-lt"/>
                        <a:ea typeface="+mn-ea"/>
                        <a:cs typeface="+mn-cs"/>
                      </a:endParaRPr>
                    </a:p>
                  </a:txBody>
                  <a:tcPr marL="43827" marR="43827" marT="21913" marB="21913">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solidFill>
                      <a:srgbClr val="D9F3EF"/>
                    </a:solidFill>
                  </a:tcPr>
                </a:tc>
                <a:tc>
                  <a:txBody>
                    <a:bodyPr/>
                    <a:lstStyle/>
                    <a:p>
                      <a:endParaRPr kumimoji="1" lang="ja-JP" altLang="en-US" sz="600" dirty="0"/>
                    </a:p>
                  </a:txBody>
                  <a:tcPr marL="43827" marR="43827" marT="21913" marB="21913">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noFill/>
                  </a:tcPr>
                </a:tc>
                <a:extLst>
                  <a:ext uri="{0D108BD9-81ED-4DB2-BD59-A6C34878D82A}">
                    <a16:rowId xmlns:a16="http://schemas.microsoft.com/office/drawing/2014/main" xmlns="" val="1946363631"/>
                  </a:ext>
                </a:extLst>
              </a:tr>
              <a:tr h="3280199">
                <a:tc vMerge="1">
                  <a:txBody>
                    <a:bodyPr/>
                    <a:lstStyle/>
                    <a:p>
                      <a:endParaRPr kumimoji="1" lang="ja-JP" altLang="en-US" sz="900" dirty="0"/>
                    </a:p>
                  </a:txBody>
                  <a:tcPr marL="63305" marR="63305" marT="31652" marB="31652">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algn="l" defTabSz="914400" rtl="0" eaLnBrk="1" latinLnBrk="0" hangingPunct="1"/>
                      <a:endParaRPr kumimoji="1" lang="ja-JP" altLang="en-US" sz="600" kern="1200" dirty="0">
                        <a:solidFill>
                          <a:schemeClr val="dk1"/>
                        </a:solidFill>
                        <a:latin typeface="+mn-lt"/>
                        <a:ea typeface="+mn-ea"/>
                        <a:cs typeface="+mn-cs"/>
                      </a:endParaRPr>
                    </a:p>
                  </a:txBody>
                  <a:tcPr marL="43827" marR="43827" marT="21913" marB="21913">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solidFill>
                      <a:srgbClr val="D9F3EF"/>
                    </a:solidFill>
                  </a:tcPr>
                </a:tc>
                <a:tc>
                  <a:txBody>
                    <a:bodyPr/>
                    <a:lstStyle/>
                    <a:p>
                      <a:endParaRPr kumimoji="1" lang="ja-JP" altLang="en-US" sz="600" dirty="0"/>
                    </a:p>
                  </a:txBody>
                  <a:tcPr marL="43827" marR="43827" marT="21913" marB="21913">
                    <a:lnL w="12700" cap="flat" cmpd="sng" algn="ctr">
                      <a:solidFill>
                        <a:srgbClr val="3FBBA6"/>
                      </a:solidFill>
                      <a:prstDash val="solid"/>
                      <a:round/>
                      <a:headEnd type="none" w="med" len="med"/>
                      <a:tailEnd type="none" w="med" len="med"/>
                    </a:lnL>
                    <a:lnR w="12700" cap="flat" cmpd="sng" algn="ctr">
                      <a:solidFill>
                        <a:srgbClr val="3FBBA6"/>
                      </a:solidFill>
                      <a:prstDash val="solid"/>
                      <a:round/>
                      <a:headEnd type="none" w="med" len="med"/>
                      <a:tailEnd type="none" w="med" len="med"/>
                    </a:lnR>
                    <a:lnT w="12700" cap="flat" cmpd="sng" algn="ctr">
                      <a:solidFill>
                        <a:srgbClr val="3FBBA6"/>
                      </a:solidFill>
                      <a:prstDash val="solid"/>
                      <a:round/>
                      <a:headEnd type="none" w="med" len="med"/>
                      <a:tailEnd type="none" w="med" len="med"/>
                    </a:lnT>
                    <a:lnB w="12700" cap="flat" cmpd="sng" algn="ctr">
                      <a:solidFill>
                        <a:srgbClr val="3FBBA6"/>
                      </a:solidFill>
                      <a:prstDash val="solid"/>
                      <a:round/>
                      <a:headEnd type="none" w="med" len="med"/>
                      <a:tailEnd type="none" w="med" len="med"/>
                    </a:lnB>
                    <a:noFill/>
                  </a:tcPr>
                </a:tc>
                <a:extLst>
                  <a:ext uri="{0D108BD9-81ED-4DB2-BD59-A6C34878D82A}">
                    <a16:rowId xmlns:a16="http://schemas.microsoft.com/office/drawing/2014/main" xmlns="" val="4130155753"/>
                  </a:ext>
                </a:extLst>
              </a:tr>
            </a:tbl>
          </a:graphicData>
        </a:graphic>
      </p:graphicFrame>
      <p:sp>
        <p:nvSpPr>
          <p:cNvPr id="111" name="正方形/長方形 110"/>
          <p:cNvSpPr/>
          <p:nvPr/>
        </p:nvSpPr>
        <p:spPr>
          <a:xfrm>
            <a:off x="0" y="0"/>
            <a:ext cx="6858000" cy="936000"/>
          </a:xfrm>
          <a:prstGeom prst="rect">
            <a:avLst/>
          </a:prstGeom>
          <a:solidFill>
            <a:srgbClr val="3FBB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2000" dirty="0">
                <a:solidFill>
                  <a:prstClr val="white"/>
                </a:solidFill>
                <a:latin typeface="HG創英角ﾎﾟｯﾌﾟ体" panose="040B0A09000000000000" pitchFamily="49" charset="-128"/>
                <a:ea typeface="HG創英角ﾎﾟｯﾌﾟ体" panose="040B0A09000000000000" pitchFamily="49" charset="-128"/>
              </a:rPr>
              <a:t>ワクチンの接種に伴い排出される廃棄物の分別について</a:t>
            </a:r>
            <a:endParaRPr kumimoji="1" lang="en-US" altLang="ja-JP" sz="2000" dirty="0">
              <a:solidFill>
                <a:prstClr val="white"/>
              </a:solidFill>
              <a:latin typeface="HG創英角ﾎﾟｯﾌﾟ体" panose="040B0A09000000000000" pitchFamily="49" charset="-128"/>
              <a:ea typeface="HG創英角ﾎﾟｯﾌﾟ体" panose="040B0A09000000000000" pitchFamily="49" charset="-128"/>
            </a:endParaRPr>
          </a:p>
        </p:txBody>
      </p:sp>
      <p:pic>
        <p:nvPicPr>
          <p:cNvPr id="1027" name="Picture 3" descr="\\JW-SVR16\jw_users\04_調査部\00_調査部共有\Ｒ０１年度事業\自主調査事業\新型コロナウイルス対策に関する調査業務\チラシ\医療機関向け\画像\【使用分】ごみ袋2.png"/>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5468" y="6116884"/>
            <a:ext cx="1368074" cy="164818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JW-SVR16\jw_users\04_調査部\00_調査部共有\Ｒ０１年度事業\自主調査事業\新型コロナウイルス対策に関する調査業務\チラシ\医療機関向け\画像\【使用分】段ボール.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5587" y="6268176"/>
            <a:ext cx="1206563" cy="1423338"/>
          </a:xfrm>
          <a:prstGeom prst="rect">
            <a:avLst/>
          </a:prstGeom>
          <a:noFill/>
          <a:extLst>
            <a:ext uri="{909E8E84-426E-40DD-AFC4-6F175D3DCCD1}">
              <a14:hiddenFill xmlns:a14="http://schemas.microsoft.com/office/drawing/2010/main">
                <a:solidFill>
                  <a:srgbClr val="FFFFFF"/>
                </a:solidFill>
              </a14:hiddenFill>
            </a:ext>
          </a:extLst>
        </p:spPr>
      </p:pic>
      <p:pic>
        <p:nvPicPr>
          <p:cNvPr id="6" name="図 5" descr="グラフィカル ユーザー インターフェイス が含まれている画像&#10;&#10;自動的に生成された説明">
            <a:extLst>
              <a:ext uri="{FF2B5EF4-FFF2-40B4-BE49-F238E27FC236}">
                <a16:creationId xmlns:a16="http://schemas.microsoft.com/office/drawing/2014/main" xmlns="" id="{D8EF6F01-C992-4FDE-919A-0CC3FE4264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964439" y="3465421"/>
            <a:ext cx="1724724" cy="585535"/>
          </a:xfrm>
          <a:prstGeom prst="rect">
            <a:avLst/>
          </a:prstGeom>
        </p:spPr>
      </p:pic>
      <p:pic>
        <p:nvPicPr>
          <p:cNvPr id="11" name="図 10" descr="白いバックグラウンドの前にあるボトル&#10;&#10;中程度の精度で自動的に生成された説明">
            <a:extLst>
              <a:ext uri="{FF2B5EF4-FFF2-40B4-BE49-F238E27FC236}">
                <a16:creationId xmlns:a16="http://schemas.microsoft.com/office/drawing/2014/main" xmlns="" id="{E4078A3F-BACC-4079-8512-4D2F71FB5EE6}"/>
              </a:ext>
            </a:extLst>
          </p:cNvPr>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1439756" y="6995022"/>
            <a:ext cx="1140214" cy="876669"/>
          </a:xfrm>
          <a:prstGeom prst="rect">
            <a:avLst/>
          </a:prstGeom>
        </p:spPr>
      </p:pic>
      <p:pic>
        <p:nvPicPr>
          <p:cNvPr id="15" name="図 14" descr="ナイフ が含まれている画像&#10;&#10;自動的に生成された説明">
            <a:extLst>
              <a:ext uri="{FF2B5EF4-FFF2-40B4-BE49-F238E27FC236}">
                <a16:creationId xmlns:a16="http://schemas.microsoft.com/office/drawing/2014/main" xmlns="" id="{FAB153AC-D1A1-478E-AB4B-DBAAD41BF372}"/>
              </a:ext>
            </a:extLst>
          </p:cNvPr>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2579970" y="7028576"/>
            <a:ext cx="578944" cy="1145000"/>
          </a:xfrm>
          <a:prstGeom prst="rect">
            <a:avLst/>
          </a:prstGeom>
        </p:spPr>
      </p:pic>
      <p:pic>
        <p:nvPicPr>
          <p:cNvPr id="17" name="図 16" descr="シャツ, 衣類 が含まれている画像&#10;&#10;自動的に生成された説明">
            <a:extLst>
              <a:ext uri="{FF2B5EF4-FFF2-40B4-BE49-F238E27FC236}">
                <a16:creationId xmlns:a16="http://schemas.microsoft.com/office/drawing/2014/main" xmlns="" id="{1C19EBE4-715C-42D3-980A-9BA7F014F5E3}"/>
              </a:ext>
            </a:extLst>
          </p:cNvPr>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627540" y="7151146"/>
            <a:ext cx="1119521" cy="1287543"/>
          </a:xfrm>
          <a:prstGeom prst="rect">
            <a:avLst/>
          </a:prstGeom>
        </p:spPr>
      </p:pic>
      <p:sp>
        <p:nvSpPr>
          <p:cNvPr id="32" name="テキスト ボックス 31">
            <a:extLst>
              <a:ext uri="{FF2B5EF4-FFF2-40B4-BE49-F238E27FC236}">
                <a16:creationId xmlns:a16="http://schemas.microsoft.com/office/drawing/2014/main" xmlns="" id="{62896A5E-97F7-4F7F-8522-FC993ED17C7A}"/>
              </a:ext>
            </a:extLst>
          </p:cNvPr>
          <p:cNvSpPr txBox="1"/>
          <p:nvPr/>
        </p:nvSpPr>
        <p:spPr>
          <a:xfrm>
            <a:off x="1528633" y="7947245"/>
            <a:ext cx="937262" cy="276999"/>
          </a:xfrm>
          <a:prstGeom prst="rect">
            <a:avLst/>
          </a:prstGeom>
          <a:noFill/>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バイアル</a:t>
            </a:r>
          </a:p>
        </p:txBody>
      </p:sp>
      <p:sp>
        <p:nvSpPr>
          <p:cNvPr id="33" name="テキスト ボックス 32">
            <a:extLst>
              <a:ext uri="{FF2B5EF4-FFF2-40B4-BE49-F238E27FC236}">
                <a16:creationId xmlns:a16="http://schemas.microsoft.com/office/drawing/2014/main" xmlns="" id="{12C3DD6C-E4E3-4D7E-9A7A-4674F19A2B5C}"/>
              </a:ext>
            </a:extLst>
          </p:cNvPr>
          <p:cNvSpPr txBox="1"/>
          <p:nvPr/>
        </p:nvSpPr>
        <p:spPr>
          <a:xfrm>
            <a:off x="718670" y="6578148"/>
            <a:ext cx="937262" cy="276999"/>
          </a:xfrm>
          <a:prstGeom prst="rect">
            <a:avLst/>
          </a:prstGeom>
          <a:noFill/>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マスク</a:t>
            </a:r>
          </a:p>
        </p:txBody>
      </p:sp>
      <p:sp>
        <p:nvSpPr>
          <p:cNvPr id="34" name="テキスト ボックス 33">
            <a:extLst>
              <a:ext uri="{FF2B5EF4-FFF2-40B4-BE49-F238E27FC236}">
                <a16:creationId xmlns:a16="http://schemas.microsoft.com/office/drawing/2014/main" xmlns="" id="{BEA9ED4C-7354-45CB-AB2D-616EF132F51E}"/>
              </a:ext>
            </a:extLst>
          </p:cNvPr>
          <p:cNvSpPr txBox="1"/>
          <p:nvPr/>
        </p:nvSpPr>
        <p:spPr>
          <a:xfrm>
            <a:off x="2338750" y="8336411"/>
            <a:ext cx="937262" cy="276999"/>
          </a:xfrm>
          <a:prstGeom prst="rect">
            <a:avLst/>
          </a:prstGeom>
          <a:noFill/>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手袋</a:t>
            </a:r>
          </a:p>
        </p:txBody>
      </p:sp>
      <p:sp>
        <p:nvSpPr>
          <p:cNvPr id="35" name="テキスト ボックス 34">
            <a:extLst>
              <a:ext uri="{FF2B5EF4-FFF2-40B4-BE49-F238E27FC236}">
                <a16:creationId xmlns:a16="http://schemas.microsoft.com/office/drawing/2014/main" xmlns="" id="{425741C1-9383-4F88-AD82-38FC460806BC}"/>
              </a:ext>
            </a:extLst>
          </p:cNvPr>
          <p:cNvSpPr txBox="1"/>
          <p:nvPr/>
        </p:nvSpPr>
        <p:spPr>
          <a:xfrm>
            <a:off x="669188" y="8380057"/>
            <a:ext cx="937262" cy="276999"/>
          </a:xfrm>
          <a:prstGeom prst="rect">
            <a:avLst/>
          </a:prstGeom>
          <a:noFill/>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ガウン</a:t>
            </a:r>
          </a:p>
        </p:txBody>
      </p:sp>
      <p:pic>
        <p:nvPicPr>
          <p:cNvPr id="10" name="図 9">
            <a:extLst>
              <a:ext uri="{FF2B5EF4-FFF2-40B4-BE49-F238E27FC236}">
                <a16:creationId xmlns:a16="http://schemas.microsoft.com/office/drawing/2014/main" xmlns="" id="{CAA33650-4A26-45D3-9C63-7B145F48A7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65609" y="5740359"/>
            <a:ext cx="760527" cy="885059"/>
          </a:xfrm>
          <a:prstGeom prst="rect">
            <a:avLst/>
          </a:prstGeom>
        </p:spPr>
      </p:pic>
      <p:sp>
        <p:nvSpPr>
          <p:cNvPr id="30" name="テキスト ボックス 29">
            <a:extLst>
              <a:ext uri="{FF2B5EF4-FFF2-40B4-BE49-F238E27FC236}">
                <a16:creationId xmlns:a16="http://schemas.microsoft.com/office/drawing/2014/main" xmlns="" id="{114B2313-577E-4829-BE3A-F5853992CB63}"/>
              </a:ext>
            </a:extLst>
          </p:cNvPr>
          <p:cNvSpPr txBox="1"/>
          <p:nvPr/>
        </p:nvSpPr>
        <p:spPr>
          <a:xfrm>
            <a:off x="1776975" y="6603972"/>
            <a:ext cx="1737794" cy="276999"/>
          </a:xfrm>
          <a:prstGeom prst="rect">
            <a:avLst/>
          </a:prstGeom>
          <a:noFill/>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ガーゼ</a:t>
            </a:r>
          </a:p>
        </p:txBody>
      </p:sp>
      <p:pic>
        <p:nvPicPr>
          <p:cNvPr id="38" name="図 37" descr="テーブル, コンピュータ が含まれている画像&#10;&#10;自動的に生成された説明">
            <a:extLst>
              <a:ext uri="{FF2B5EF4-FFF2-40B4-BE49-F238E27FC236}">
                <a16:creationId xmlns:a16="http://schemas.microsoft.com/office/drawing/2014/main" xmlns="" id="{27F01844-4E07-4971-88EA-48DC971561BF}"/>
              </a:ext>
            </a:extLst>
          </p:cNvPr>
          <p:cNvPicPr>
            <a:picLocks/>
          </p:cNvPicPr>
          <p:nvPr/>
        </p:nvPicPr>
        <p:blipFill>
          <a:blip r:embed="rId9">
            <a:extLst>
              <a:ext uri="{28A0092B-C50C-407E-A947-70E740481C1C}">
                <a14:useLocalDpi xmlns:a14="http://schemas.microsoft.com/office/drawing/2010/main" val="0"/>
              </a:ext>
            </a:extLst>
          </a:blip>
          <a:stretch>
            <a:fillRect/>
          </a:stretch>
        </p:blipFill>
        <p:spPr>
          <a:xfrm>
            <a:off x="4271531" y="2793000"/>
            <a:ext cx="1525000" cy="1727617"/>
          </a:xfrm>
          <a:prstGeom prst="rect">
            <a:avLst/>
          </a:prstGeom>
        </p:spPr>
      </p:pic>
      <p:sp>
        <p:nvSpPr>
          <p:cNvPr id="40" name="テキスト ボックス 39">
            <a:extLst>
              <a:ext uri="{FF2B5EF4-FFF2-40B4-BE49-F238E27FC236}">
                <a16:creationId xmlns:a16="http://schemas.microsoft.com/office/drawing/2014/main" xmlns="" id="{E3DD2CF1-2FB0-4DD6-A758-CE27066916CF}"/>
              </a:ext>
            </a:extLst>
          </p:cNvPr>
          <p:cNvSpPr txBox="1"/>
          <p:nvPr/>
        </p:nvSpPr>
        <p:spPr>
          <a:xfrm>
            <a:off x="3890030" y="4736722"/>
            <a:ext cx="2070621"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プラスチック製容器</a:t>
            </a:r>
          </a:p>
        </p:txBody>
      </p:sp>
      <p:sp>
        <p:nvSpPr>
          <p:cNvPr id="41" name="テキスト ボックス 40">
            <a:extLst>
              <a:ext uri="{FF2B5EF4-FFF2-40B4-BE49-F238E27FC236}">
                <a16:creationId xmlns:a16="http://schemas.microsoft.com/office/drawing/2014/main" xmlns="" id="{E3DD2CF1-2FB0-4DD6-A758-CE27066916CF}"/>
              </a:ext>
            </a:extLst>
          </p:cNvPr>
          <p:cNvSpPr txBox="1"/>
          <p:nvPr/>
        </p:nvSpPr>
        <p:spPr>
          <a:xfrm>
            <a:off x="1269000" y="4162132"/>
            <a:ext cx="1440000"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使用済み注射針</a:t>
            </a:r>
          </a:p>
        </p:txBody>
      </p:sp>
      <p:sp>
        <p:nvSpPr>
          <p:cNvPr id="42" name="テキスト ボックス 41">
            <a:extLst>
              <a:ext uri="{FF2B5EF4-FFF2-40B4-BE49-F238E27FC236}">
                <a16:creationId xmlns:a16="http://schemas.microsoft.com/office/drawing/2014/main" xmlns="" id="{E3DD2CF1-2FB0-4DD6-A758-CE27066916CF}"/>
              </a:ext>
            </a:extLst>
          </p:cNvPr>
          <p:cNvSpPr txBox="1"/>
          <p:nvPr/>
        </p:nvSpPr>
        <p:spPr>
          <a:xfrm>
            <a:off x="3531082" y="7932855"/>
            <a:ext cx="1486724" cy="523220"/>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段ボール容器</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（内袋使用）</a:t>
            </a:r>
          </a:p>
        </p:txBody>
      </p:sp>
      <p:pic>
        <p:nvPicPr>
          <p:cNvPr id="13" name="図 12">
            <a:extLst>
              <a:ext uri="{FF2B5EF4-FFF2-40B4-BE49-F238E27FC236}">
                <a16:creationId xmlns:a16="http://schemas.microsoft.com/office/drawing/2014/main" xmlns="" id="{9C026011-0219-43D0-BE46-2A7DF6A31F78}"/>
              </a:ext>
            </a:extLst>
          </p:cNvPr>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884146" y="5673000"/>
            <a:ext cx="988603" cy="833472"/>
          </a:xfrm>
          <a:prstGeom prst="rect">
            <a:avLst/>
          </a:prstGeom>
        </p:spPr>
      </p:pic>
      <p:sp>
        <p:nvSpPr>
          <p:cNvPr id="43" name="テキスト ボックス 42">
            <a:extLst>
              <a:ext uri="{FF2B5EF4-FFF2-40B4-BE49-F238E27FC236}">
                <a16:creationId xmlns:a16="http://schemas.microsoft.com/office/drawing/2014/main" xmlns="" id="{E3DD2CF1-2FB0-4DD6-A758-CE27066916CF}"/>
              </a:ext>
            </a:extLst>
          </p:cNvPr>
          <p:cNvSpPr txBox="1"/>
          <p:nvPr/>
        </p:nvSpPr>
        <p:spPr>
          <a:xfrm>
            <a:off x="4902151" y="7954054"/>
            <a:ext cx="1691391" cy="523220"/>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ポリ袋</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（二重使用）</a:t>
            </a:r>
          </a:p>
        </p:txBody>
      </p:sp>
      <p:sp>
        <p:nvSpPr>
          <p:cNvPr id="28" name="正方形/長方形 27"/>
          <p:cNvSpPr/>
          <p:nvPr/>
        </p:nvSpPr>
        <p:spPr>
          <a:xfrm>
            <a:off x="-5283514" y="2594181"/>
            <a:ext cx="5211000" cy="401729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kumimoji="1" lang="ja-JP" altLang="en-US" sz="1662" dirty="0"/>
              <a:t>運営管理者の方へ</a:t>
            </a:r>
            <a:endParaRPr kumimoji="1" lang="en-US" altLang="ja-JP" sz="1662" dirty="0"/>
          </a:p>
          <a:p>
            <a:endParaRPr kumimoji="1" lang="en-US" altLang="ja-JP" sz="1662" dirty="0"/>
          </a:p>
          <a:p>
            <a:r>
              <a:rPr kumimoji="1" lang="ja-JP" altLang="en-US" sz="1662" dirty="0"/>
              <a:t>○血液が付着するおそれや感染性廃棄物と混同</a:t>
            </a:r>
            <a:r>
              <a:rPr kumimoji="1" lang="ja-JP" altLang="en-US" sz="1662"/>
              <a:t>するおそれなどから</a:t>
            </a:r>
            <a:r>
              <a:rPr kumimoji="1" lang="ja-JP" altLang="en-US" sz="1662" dirty="0"/>
              <a:t>、</a:t>
            </a:r>
            <a:r>
              <a:rPr kumimoji="1" lang="ja-JP" altLang="en-US" sz="1662" b="1" u="sng" dirty="0"/>
              <a:t>マスクやバイアル等を感染性廃棄物として取扱い、一括に梱包している会場向け</a:t>
            </a:r>
            <a:r>
              <a:rPr kumimoji="1" lang="ja-JP" altLang="en-US" sz="1662" dirty="0"/>
              <a:t>です。</a:t>
            </a:r>
            <a:endParaRPr kumimoji="1" lang="en-US" altLang="ja-JP" sz="1662" dirty="0"/>
          </a:p>
          <a:p>
            <a:r>
              <a:rPr kumimoji="1" lang="ja-JP" altLang="en-US" sz="1662" dirty="0"/>
              <a:t>○印刷し、廃棄容器付近に貼る</a:t>
            </a:r>
            <a:endParaRPr kumimoji="1" lang="en-US" altLang="ja-JP" sz="1662" dirty="0"/>
          </a:p>
          <a:p>
            <a:r>
              <a:rPr kumimoji="1" lang="ja-JP" altLang="en-US" sz="1662" dirty="0"/>
              <a:t>などしてご使用ください。</a:t>
            </a:r>
            <a:endParaRPr kumimoji="1" lang="en-US" altLang="ja-JP" sz="1662" dirty="0"/>
          </a:p>
          <a:p>
            <a:r>
              <a:rPr kumimoji="1" lang="ja-JP" altLang="en-US" sz="1662" dirty="0"/>
              <a:t>○会場での分別ルールに沿って、廃棄物の例示を修正したり、</a:t>
            </a:r>
            <a:r>
              <a:rPr kumimoji="1" lang="ja-JP" altLang="en-US" sz="1662" b="1" u="sng" dirty="0"/>
              <a:t>実際に使用する容器や廃棄物の写真を活用</a:t>
            </a:r>
            <a:r>
              <a:rPr kumimoji="1" lang="ja-JP" altLang="en-US" sz="1662" dirty="0"/>
              <a:t>していただいて結構です。</a:t>
            </a:r>
          </a:p>
        </p:txBody>
      </p:sp>
      <p:sp>
        <p:nvSpPr>
          <p:cNvPr id="29" name="テキスト ボックス 28"/>
          <p:cNvSpPr txBox="1"/>
          <p:nvPr/>
        </p:nvSpPr>
        <p:spPr>
          <a:xfrm>
            <a:off x="4918209" y="9457280"/>
            <a:ext cx="878322" cy="215315"/>
          </a:xfrm>
          <a:prstGeom prst="rect">
            <a:avLst/>
          </a:prstGeom>
          <a:noFill/>
        </p:spPr>
        <p:txBody>
          <a:bodyPr wrap="square" rtlCol="0">
            <a:spAutoFit/>
          </a:bodyPr>
          <a:lstStyle/>
          <a:p>
            <a:r>
              <a:rPr kumimoji="1" lang="ja-JP" altLang="en-US" sz="799" b="1" dirty="0">
                <a:latin typeface="メイリオ" panose="020B0604030504040204" pitchFamily="50" charset="-128"/>
                <a:ea typeface="メイリオ" panose="020B0604030504040204" pitchFamily="50" charset="-128"/>
              </a:rPr>
              <a:t>環境省公式</a:t>
            </a:r>
            <a:r>
              <a:rPr kumimoji="1" lang="en-US" altLang="ja-JP" sz="799" b="1" dirty="0">
                <a:latin typeface="メイリオ" panose="020B0604030504040204" pitchFamily="50" charset="-128"/>
                <a:ea typeface="メイリオ" panose="020B0604030504040204" pitchFamily="50" charset="-128"/>
              </a:rPr>
              <a:t>HP</a:t>
            </a:r>
          </a:p>
        </p:txBody>
      </p:sp>
      <p:sp>
        <p:nvSpPr>
          <p:cNvPr id="31" name="テキスト ボックス 30"/>
          <p:cNvSpPr txBox="1"/>
          <p:nvPr/>
        </p:nvSpPr>
        <p:spPr>
          <a:xfrm>
            <a:off x="5670832" y="9373417"/>
            <a:ext cx="1101218" cy="415883"/>
          </a:xfrm>
          <a:prstGeom prst="rect">
            <a:avLst/>
          </a:prstGeom>
          <a:noFill/>
        </p:spPr>
        <p:txBody>
          <a:bodyPr wrap="square" rtlCol="0">
            <a:spAutoFit/>
          </a:bodyPr>
          <a:lstStyle/>
          <a:p>
            <a:pPr algn="ctr"/>
            <a:r>
              <a:rPr kumimoji="1" lang="ja-JP" altLang="en-US" sz="701" b="1" dirty="0">
                <a:solidFill>
                  <a:prstClr val="black"/>
                </a:solidFill>
                <a:latin typeface="メイリオ" panose="020B0604030504040204" pitchFamily="50" charset="-128"/>
                <a:ea typeface="メイリオ" panose="020B0604030504040204" pitchFamily="50" charset="-128"/>
              </a:rPr>
              <a:t>廃棄物処理法に</a:t>
            </a:r>
            <a:endParaRPr kumimoji="1" lang="en-US" altLang="ja-JP" sz="701" b="1" dirty="0">
              <a:solidFill>
                <a:prstClr val="black"/>
              </a:solidFill>
              <a:latin typeface="メイリオ" panose="020B0604030504040204" pitchFamily="50" charset="-128"/>
              <a:ea typeface="メイリオ" panose="020B0604030504040204" pitchFamily="50" charset="-128"/>
            </a:endParaRPr>
          </a:p>
          <a:p>
            <a:pPr algn="ctr"/>
            <a:r>
              <a:rPr kumimoji="1" lang="ja-JP" altLang="en-US" sz="701" b="1" dirty="0">
                <a:solidFill>
                  <a:prstClr val="black"/>
                </a:solidFill>
                <a:latin typeface="メイリオ" panose="020B0604030504040204" pitchFamily="50" charset="-128"/>
                <a:ea typeface="メイリオ" panose="020B0604030504040204" pitchFamily="50" charset="-128"/>
              </a:rPr>
              <a:t>基づく感染性廃棄物</a:t>
            </a:r>
            <a:endParaRPr kumimoji="1" lang="en-US" altLang="ja-JP" sz="701" b="1" dirty="0">
              <a:solidFill>
                <a:prstClr val="black"/>
              </a:solidFill>
              <a:latin typeface="メイリオ" panose="020B0604030504040204" pitchFamily="50" charset="-128"/>
              <a:ea typeface="メイリオ" panose="020B0604030504040204" pitchFamily="50" charset="-128"/>
            </a:endParaRPr>
          </a:p>
          <a:p>
            <a:pPr algn="ctr"/>
            <a:r>
              <a:rPr kumimoji="1" lang="ja-JP" altLang="en-US" sz="701" b="1" dirty="0">
                <a:solidFill>
                  <a:prstClr val="black"/>
                </a:solidFill>
                <a:latin typeface="メイリオ" panose="020B0604030504040204" pitchFamily="50" charset="-128"/>
                <a:ea typeface="メイリオ" panose="020B0604030504040204" pitchFamily="50" charset="-128"/>
              </a:rPr>
              <a:t>処理マニュアル</a:t>
            </a:r>
            <a:r>
              <a:rPr kumimoji="1" lang="en-US" altLang="ja-JP" sz="701" b="1" dirty="0">
                <a:solidFill>
                  <a:prstClr val="black"/>
                </a:solidFill>
                <a:latin typeface="メイリオ" panose="020B0604030504040204" pitchFamily="50" charset="-128"/>
                <a:ea typeface="メイリオ" panose="020B0604030504040204" pitchFamily="50" charset="-128"/>
              </a:rPr>
              <a:t>(PDF)</a:t>
            </a:r>
            <a:endParaRPr kumimoji="1" lang="en-US" altLang="ja-JP" sz="599" b="1" dirty="0">
              <a:latin typeface="メイリオ" panose="020B0604030504040204" pitchFamily="50" charset="-128"/>
              <a:ea typeface="メイリオ" panose="020B0604030504040204" pitchFamily="50" charset="-128"/>
            </a:endParaRPr>
          </a:p>
        </p:txBody>
      </p:sp>
      <p:pic>
        <p:nvPicPr>
          <p:cNvPr id="36" name="図 35"/>
          <p:cNvPicPr>
            <a:picLocks noChangeAspect="1"/>
          </p:cNvPicPr>
          <p:nvPr/>
        </p:nvPicPr>
        <p:blipFill>
          <a:blip r:embed="rId11"/>
          <a:stretch>
            <a:fillRect/>
          </a:stretch>
        </p:blipFill>
        <p:spPr>
          <a:xfrm>
            <a:off x="5058323" y="8817389"/>
            <a:ext cx="582856" cy="584571"/>
          </a:xfrm>
          <a:prstGeom prst="rect">
            <a:avLst/>
          </a:prstGeom>
        </p:spPr>
      </p:pic>
      <p:pic>
        <p:nvPicPr>
          <p:cNvPr id="37" name="図 36"/>
          <p:cNvPicPr>
            <a:picLocks noChangeAspect="1"/>
          </p:cNvPicPr>
          <p:nvPr/>
        </p:nvPicPr>
        <p:blipFill>
          <a:blip r:embed="rId12"/>
          <a:stretch>
            <a:fillRect/>
          </a:stretch>
        </p:blipFill>
        <p:spPr>
          <a:xfrm>
            <a:off x="5928298" y="8819103"/>
            <a:ext cx="586286" cy="582856"/>
          </a:xfrm>
          <a:prstGeom prst="rect">
            <a:avLst/>
          </a:prstGeom>
        </p:spPr>
      </p:pic>
      <p:sp>
        <p:nvSpPr>
          <p:cNvPr id="39" name="正方形/長方形 38"/>
          <p:cNvSpPr/>
          <p:nvPr/>
        </p:nvSpPr>
        <p:spPr>
          <a:xfrm>
            <a:off x="0" y="8773273"/>
            <a:ext cx="8650805" cy="449900"/>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　廃棄物処理法の基準を遵守し、「廃棄物処理法に基づく感染性廃棄物</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en-US" altLang="ja-JP" sz="1100" dirty="0">
                <a:solidFill>
                  <a:schemeClr val="tx1"/>
                </a:solidFill>
                <a:latin typeface="メイリオ" panose="020B0604030504040204" pitchFamily="50" charset="-128"/>
                <a:ea typeface="メイリオ" panose="020B0604030504040204" pitchFamily="50" charset="-128"/>
              </a:rPr>
              <a:t>      </a:t>
            </a:r>
            <a:r>
              <a:rPr kumimoji="1" lang="ja-JP" altLang="en-US" sz="1100" dirty="0">
                <a:solidFill>
                  <a:schemeClr val="tx1"/>
                </a:solidFill>
                <a:latin typeface="メイリオ" panose="020B0604030504040204" pitchFamily="50" charset="-128"/>
                <a:ea typeface="メイリオ" panose="020B0604030504040204" pitchFamily="50" charset="-128"/>
              </a:rPr>
              <a:t>処理マニュアル」に沿って処理してください。</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　詳細については自治体のルールに従ってください。</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grpSp>
        <p:nvGrpSpPr>
          <p:cNvPr id="44" name="グループ化 43"/>
          <p:cNvGrpSpPr/>
          <p:nvPr/>
        </p:nvGrpSpPr>
        <p:grpSpPr>
          <a:xfrm>
            <a:off x="5476433" y="2127490"/>
            <a:ext cx="1038151" cy="739021"/>
            <a:chOff x="5625733" y="1791731"/>
            <a:chExt cx="1038151" cy="739021"/>
          </a:xfrm>
        </p:grpSpPr>
        <p:sp>
          <p:nvSpPr>
            <p:cNvPr id="45" name="Text Box 126"/>
            <p:cNvSpPr txBox="1">
              <a:spLocks noChangeArrowheads="1"/>
            </p:cNvSpPr>
            <p:nvPr/>
          </p:nvSpPr>
          <p:spPr bwMode="auto">
            <a:xfrm>
              <a:off x="5625733" y="2329018"/>
              <a:ext cx="1038151" cy="201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7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バイオハザードマーク</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pic>
          <p:nvPicPr>
            <p:cNvPr id="46" name="Picture 12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13743" y="1836206"/>
              <a:ext cx="462133" cy="485797"/>
            </a:xfrm>
            <a:prstGeom prst="rect">
              <a:avLst/>
            </a:prstGeom>
            <a:noFill/>
            <a:extLst>
              <a:ext uri="{909E8E84-426E-40DD-AFC4-6F175D3DCCD1}">
                <a14:hiddenFill xmlns:a14="http://schemas.microsoft.com/office/drawing/2010/main">
                  <a:solidFill>
                    <a:srgbClr val="FFFFFF"/>
                  </a:solidFill>
                </a14:hiddenFill>
              </a:ext>
            </a:extLst>
          </p:spPr>
        </p:pic>
        <p:sp>
          <p:nvSpPr>
            <p:cNvPr id="47" name="角丸四角形 46"/>
            <p:cNvSpPr/>
            <p:nvPr/>
          </p:nvSpPr>
          <p:spPr>
            <a:xfrm>
              <a:off x="5665156" y="1791731"/>
              <a:ext cx="936000" cy="720000"/>
            </a:xfrm>
            <a:prstGeom prst="roundRect">
              <a:avLst>
                <a:gd name="adj" fmla="val 11928"/>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8" name="グループ化 47"/>
          <p:cNvGrpSpPr/>
          <p:nvPr/>
        </p:nvGrpSpPr>
        <p:grpSpPr>
          <a:xfrm>
            <a:off x="5476433" y="5370848"/>
            <a:ext cx="1038151" cy="739021"/>
            <a:chOff x="5625733" y="1791731"/>
            <a:chExt cx="1038151" cy="739021"/>
          </a:xfrm>
        </p:grpSpPr>
        <p:sp>
          <p:nvSpPr>
            <p:cNvPr id="49" name="Text Box 126"/>
            <p:cNvSpPr txBox="1">
              <a:spLocks noChangeArrowheads="1"/>
            </p:cNvSpPr>
            <p:nvPr/>
          </p:nvSpPr>
          <p:spPr bwMode="auto">
            <a:xfrm>
              <a:off x="5625733" y="2329018"/>
              <a:ext cx="1038151" cy="201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ja-JP" sz="7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バイオハザードマーク</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pic>
          <p:nvPicPr>
            <p:cNvPr id="50" name="Picture 12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13743" y="1836206"/>
              <a:ext cx="462133" cy="485797"/>
            </a:xfrm>
            <a:prstGeom prst="rect">
              <a:avLst/>
            </a:prstGeom>
            <a:noFill/>
            <a:extLst>
              <a:ext uri="{909E8E84-426E-40DD-AFC4-6F175D3DCCD1}">
                <a14:hiddenFill xmlns:a14="http://schemas.microsoft.com/office/drawing/2010/main">
                  <a:solidFill>
                    <a:srgbClr val="FFFFFF"/>
                  </a:solidFill>
                </a14:hiddenFill>
              </a:ext>
            </a:extLst>
          </p:spPr>
        </p:pic>
        <p:sp>
          <p:nvSpPr>
            <p:cNvPr id="51" name="角丸四角形 50"/>
            <p:cNvSpPr/>
            <p:nvPr/>
          </p:nvSpPr>
          <p:spPr>
            <a:xfrm>
              <a:off x="5665156" y="1791731"/>
              <a:ext cx="936000" cy="720000"/>
            </a:xfrm>
            <a:prstGeom prst="roundRect">
              <a:avLst>
                <a:gd name="adj" fmla="val 11928"/>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9355905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2848</TotalTime>
  <Words>401</Words>
  <Application>Microsoft Office PowerPoint</Application>
  <PresentationFormat>A4 210 x 297 mm</PresentationFormat>
  <Paragraphs>82</Paragraphs>
  <Slides>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HG創英角ﾎﾟｯﾌﾟ体</vt:lpstr>
      <vt:lpstr>ＭＳ ゴシック</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長谷部 早紀</dc:creator>
  <cp:lastModifiedBy>hatsumata-pc</cp:lastModifiedBy>
  <cp:revision>315</cp:revision>
  <cp:lastPrinted>2020-03-11T01:54:03Z</cp:lastPrinted>
  <dcterms:created xsi:type="dcterms:W3CDTF">2020-03-02T08:07:16Z</dcterms:created>
  <dcterms:modified xsi:type="dcterms:W3CDTF">2021-08-10T00:07:05Z</dcterms:modified>
</cp:coreProperties>
</file>